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0" r:id="rId6"/>
    <p:sldId id="261" r:id="rId7"/>
    <p:sldId id="263" r:id="rId8"/>
    <p:sldId id="266" r:id="rId9"/>
    <p:sldId id="264" r:id="rId10"/>
    <p:sldId id="267" r:id="rId11"/>
    <p:sldId id="268" r:id="rId12"/>
    <p:sldId id="265" r:id="rId13"/>
    <p:sldId id="269" r:id="rId14"/>
    <p:sldId id="270" r:id="rId15"/>
    <p:sldId id="271" r:id="rId16"/>
    <p:sldId id="272" r:id="rId17"/>
    <p:sldId id="282" r:id="rId18"/>
    <p:sldId id="273" r:id="rId19"/>
    <p:sldId id="283" r:id="rId20"/>
    <p:sldId id="284" r:id="rId21"/>
    <p:sldId id="286" r:id="rId22"/>
    <p:sldId id="287" r:id="rId23"/>
    <p:sldId id="285" r:id="rId24"/>
    <p:sldId id="288" r:id="rId25"/>
    <p:sldId id="289" r:id="rId26"/>
    <p:sldId id="291" r:id="rId27"/>
    <p:sldId id="290" r:id="rId28"/>
    <p:sldId id="292" r:id="rId29"/>
    <p:sldId id="293" r:id="rId30"/>
    <p:sldId id="274" r:id="rId31"/>
    <p:sldId id="295" r:id="rId32"/>
    <p:sldId id="275" r:id="rId33"/>
    <p:sldId id="276" r:id="rId34"/>
    <p:sldId id="277" r:id="rId35"/>
    <p:sldId id="278" r:id="rId36"/>
    <p:sldId id="279" r:id="rId37"/>
    <p:sldId id="280" r:id="rId38"/>
    <p:sldId id="281" r:id="rId39"/>
    <p:sldId id="294" r:id="rId4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33"/>
  </p:clrMru>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6" d="100"/>
          <a:sy n="46" d="100"/>
        </p:scale>
        <p:origin x="-398" y="-91"/>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01/02/2012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01/02/2012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01/02/2012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pPr/>
              <a:t>01/02/2012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pPr/>
              <a:t>01/02/2012</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pPr/>
              <a:t>01/02/2012</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01/02/2012</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01/02/2012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01/02/2012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01/02/2012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01/02/2012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pPr/>
              <a:t>01/02/2012</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pPr/>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3" Type="http://schemas.openxmlformats.org/officeDocument/2006/relationships/hyperlink" Target="http://es.wikipedia.org/wiki/Fecundidad" TargetMode="External"/><Relationship Id="rId2"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hyperlink" Target="http://es.wikipedia.org/wiki/Movilidad" TargetMode="External"/><Relationship Id="rId4" Type="http://schemas.openxmlformats.org/officeDocument/2006/relationships/hyperlink" Target="http://es.wikipedia.org/wiki/Mortalidad"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1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 Id="rId4" Type="http://schemas.openxmlformats.org/officeDocument/2006/relationships/image" Target="../media/image45.jpeg"/></Relationships>
</file>

<file path=ppt/slides/_rels/slide3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 Id="rId4" Type="http://schemas.openxmlformats.org/officeDocument/2006/relationships/image" Target="../media/image51.jpeg"/></Relationships>
</file>

<file path=ppt/slides/_rels/slide3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lbla.bibliaparalela.com/1_john/3.htm" TargetMode="External"/><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980728"/>
            <a:ext cx="3670176" cy="4896544"/>
          </a:xfrm>
          <a:solidFill>
            <a:schemeClr val="accent1">
              <a:lumMod val="20000"/>
              <a:lumOff val="80000"/>
            </a:schemeClr>
          </a:solidFill>
        </p:spPr>
        <p:txBody>
          <a:bodyPr>
            <a:normAutofit/>
          </a:bodyPr>
          <a:lstStyle/>
          <a:p>
            <a:r>
              <a:rPr lang="es-CO" sz="5400" b="1" dirty="0" smtClean="0">
                <a:latin typeface="Lucida Handwriting" pitchFamily="66" charset="0"/>
              </a:rPr>
              <a:t>UNIDAD </a:t>
            </a:r>
            <a:br>
              <a:rPr lang="es-CO" sz="5400" b="1" dirty="0" smtClean="0">
                <a:latin typeface="Lucida Handwriting" pitchFamily="66" charset="0"/>
              </a:rPr>
            </a:br>
            <a:r>
              <a:rPr lang="es-CO" sz="5400" b="1" dirty="0" smtClean="0">
                <a:latin typeface="Lucida Handwriting" pitchFamily="66" charset="0"/>
              </a:rPr>
              <a:t>EN CRISTO</a:t>
            </a:r>
            <a:endParaRPr lang="es-CO" sz="5400" b="1" dirty="0">
              <a:latin typeface="Lucida Handwriting" pitchFamily="66" charset="0"/>
            </a:endParaRPr>
          </a:p>
        </p:txBody>
      </p:sp>
      <p:pic>
        <p:nvPicPr>
          <p:cNvPr id="1026" name="Picture 2" descr="http://t1.gstatic.com/images?q=tbn:ANd9GcRc1wLd_4GZXA7voqtV1MdZm1OWCvF0DhDK-Te2gK4xRoetsaI2QA"/>
          <p:cNvPicPr>
            <a:picLocks noChangeAspect="1" noChangeArrowheads="1"/>
          </p:cNvPicPr>
          <p:nvPr/>
        </p:nvPicPr>
        <p:blipFill>
          <a:blip r:embed="rId2" cstate="print"/>
          <a:srcRect/>
          <a:stretch>
            <a:fillRect/>
          </a:stretch>
        </p:blipFill>
        <p:spPr bwMode="auto">
          <a:xfrm>
            <a:off x="4572000" y="980728"/>
            <a:ext cx="4248472" cy="4968552"/>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548680"/>
            <a:ext cx="4860032" cy="6309320"/>
          </a:xfrm>
        </p:spPr>
        <p:txBody>
          <a:bodyPr>
            <a:normAutofit/>
          </a:bodyPr>
          <a:lstStyle/>
          <a:p>
            <a:pPr>
              <a:buNone/>
            </a:pPr>
            <a:r>
              <a:rPr lang="es-CO" dirty="0" smtClean="0"/>
              <a:t>                 </a:t>
            </a:r>
            <a:r>
              <a:rPr lang="es-CO" dirty="0" smtClean="0">
                <a:solidFill>
                  <a:srgbClr val="FF0000"/>
                </a:solidFill>
              </a:rPr>
              <a:t>2 Pedro 1:19.</a:t>
            </a:r>
          </a:p>
          <a:p>
            <a:pPr algn="ctr">
              <a:buNone/>
            </a:pPr>
            <a:r>
              <a:rPr lang="es-CO" dirty="0" smtClean="0"/>
              <a:t>    Tenemos </a:t>
            </a:r>
            <a:r>
              <a:rPr lang="es-CO" u="sng" dirty="0" smtClean="0"/>
              <a:t>también la palabra profética más segura</a:t>
            </a:r>
            <a:r>
              <a:rPr lang="es-CO" dirty="0" smtClean="0"/>
              <a:t>, a la cual hacéis bien en estar atentos como a una antorcha que alumbra en lugar oscuro, hasta que el día esclarezca y el lucero de la mañana salga en vuestros corazones;</a:t>
            </a:r>
            <a:endParaRPr lang="es-CO" dirty="0"/>
          </a:p>
        </p:txBody>
      </p:sp>
      <p:sp>
        <p:nvSpPr>
          <p:cNvPr id="14338" name="AutoShape 2" descr="data:image/jpeg;base64,/9j/4AAQSkZJRgABAQAAAQABAAD/2wCEAAkGBhISDxQUEhQUDw8PFBAQDxAQEhAPEA8UFBAVFBQUFBYXHCYeFxkjGRQUHy8gIycpLCwsFR4xNTAqNSYrLCkBCQoKDgwOFw8PGikcHBwsKSkpKSopLCkpKSksKSwsKSkpKSwpNSwpKSkpKSwpKTUpKSkpLCwsLCwsKSksKSkwKf/AABEIAMIBAwMBIgACEQEDEQH/xAAbAAABBQEBAAAAAAAAAAAAAAAEAAECAwUGB//EAEIQAAEDAQUEBwYDBgQHAAAAAAEAAhEDBBIhMUEFUWFxEyKBkaGxwQYyQlLR8AcUI2JyksLh8TNTgqIVQ5OjsrPi/8QAGgEAAgMBAQAAAAAAAAAAAAAAAQIAAwQFBv/EACcRAAICAQQBAwUBAQAAAAAAAAABAhEDBBIhMUEiMlEFE0JhwYFx/9oADAMBAAIRAxEAPwDxFOEoUgE9CltMo6gUEwIqimSFbNWzrTs7Vl2YrVsysSK3INpU0VToqFnCPo00ziLuGp2dEsoK6lSRNOgptJuB2UETTs6IZRRNOipQyZQyzIinZkVToollBVyLYgjbMrhZUcyzq1tBIyxGcLMl+WWoKCboELGoyXWZUvsy2XUFS+goAxallQtSzLdfRQtWgoKYVSzoSrRW5WooKrSTAZjVaKFqU1qVmLPrhQWwCqEDXcjLQ9ZVpqoksGtFRZteqrrRVQFV6lC2VVHKglTeqihQxEp06SASwMUg1WsYrehVqgUOZS1iIpNTNpq+mxOoMrcwuzFa1lWVZwtWyKxQKnM1rMtWzhZdmC1rMn2i7g2kxG0qaootRtJiVxHUidOmiqdJRpMRdJiraLYslTpIqnSSpU0S1iqkaIkWMVgapBikGKtotuiAakWK0MUixCg7gVzVW5iJe1VFqlBsFqUkLVprRcharVEBmXXprPrtWraAsy0p0Vsy7Qsi1OWpa3LDtlROkVtmba6qyLTURtqqLLrOTbSpyBaxQtRE1Ch3tQoKkUFQIVzmqshI0WJlcJKd1MhQ1h9NqJpsVVJqNpMWuCOdklQzaKmKCKpUkZSszStCgZHlozqbFoWVF0tnM+ytGy7HpnUjtCNUFZLIWULVswR1g9nKZjrEdy3bN7IsOT/D+qRzii1QkzIs4WhRatij7ID5/BG0vZWPiHiqnlgXxxTMek1GUaa1Wezkaq+nsTiqnkizRGEkZ7Gq9rUe3ZHFWDZfFVOSNCTAGtUg1H/8NTv2dhge9LuRKAQxItR1OwyAZhQq2QjihaAAuaqXNWqNnE5mEx2ZxQbQ6sxHhD1At1+yOKqdsMnVC0NZy9pCybWV2tb2bJ+JAWj2Rke8E6aK5Hn1seufttRejW72NHz+C5vaHsqwT1iVbFozTTODtDkBVXUW3YzBqVj2ixNCuoo3oxnqlwR9WgEJUYkaHjIoIVbgriFBzVWy1MqSUoSQoezoLPRp71rWWzUdSufpI6iVshE5mWR1dlsVnOZWvZtn2X5lxtArRoStccV+TFLOl4O1s+y7L8wWpZtk2X5h3LhbOTvK0aNQ7/FLPTv5DDWRX4noFk2XZ9CFr2ew0dCF5zZbaR8S2rJtcD4isWTBJeTpYtTCS6O5p2ZmhVzaLVzNk2rOUnyWpRtu8wsko7e2b4S3dI1AwKQaEBTtzTv7cFe21hU2XUwmE8KgWjcn6VQhckqW1p5KYeoQkG4JOYCmDkznqEJgJKAqJnVFCE4Suqh1Uqt1sjNQNBZCHq0RyQz9pgIa07VaW8N+UKEostVkYRmFz20dl0jqEDX9q6d5zHEte2RB4ZrB2jttpyf4wr4Rb5RkyzUXTLdobHo/MFz9s2RR3hD223k/EsS1Wp3zFaVB/JleWN9Bdo2ZR3hZtawUt4Qdeu7egqlU70HGhlJBdWyU96Dq0Wb1Q55VbikaLUy8U2b0kPKSFDWaVMIuihaaIY5bYcHMnyaVBy0KL1j0ai07M5b8Ts5uaNGlRJXR7J2B0lPpHuLWmYa0AuMHEmclnbO2d1Q5+ExDTzGJ711uwXfpOb8j/AgHzBXO1X1JKf2cXfl/w6eh+ltw+7mXD6X9ZlNsdAR1X551XdHhBlwBIJAyyRbX0mZACIybviIJwOYOeSHruDbzDk0kAAEQTMnqSNJgjVVUmtiZLHNMuAbeJhxglu/EjEdi50s2SfcmdeGDHD2xS/w1LPtOSABnlJxPLTxR1G0OcTBw0jAnXdOSwKVZokiYIdODcxByZl2haNkrnTDEyAIjE7pHkqjQjoaGLcTEZ/fdmjqZHHtwlZezq8ndOmPLD70Wi0zjOfdxQGQbTfwVkqikr2qIDJBIOShM4IiEwU6iCpKEGhMU8JjkoQrIQ9bL73omoENWCDHRn2qYzA0xgeiw69oIdBi6eyJ381tWwxP9Fz9vEg7sxjr58UAnE+3WzntivT9+lHSR8TMg48sjwgrmTbekYHA4HMZwdQvS6pFRhBhzhIIwhwIxB4EYf2Xle1bF+TtJZj+XrdakTppB4g4HsWnT5NsqfTMeqxb47l2iqtUKEqVnb0XWCFeF0GjmRkDPqlUuciHsVL6apkqNEWiqVEp3NVblUy5IkkqpSS2PRtNUwUwamJW45r5LK1sFNsxMmAMtJ9F13shYnVGtq1WXGk/psdiXRiHnD3Tpvzyz4fagmjyI+nqvWLDXv0aL/np2ep/HSbPiVzdfqsmLiLpM6Gh0uLL6pK2gu0N6pA7O4j+VHez1Tr1B8zWv7j/9Idzc+/xB9SrNjOu12j5mub4E/wAoXFw8ZUztZPYxtrNIe+SAOo9oJbicBkYJ+LXegX+8NS8ulpBBmcQ0u/Zn4tStfbdPrNxuhwIPvmYxGDTjMxkVivy3yBDgbs4NgGCCYEYRhIXVMBNjifda5wOLcJu7sThpo7kjWuiC5waYaBJ68XcRnMzxKza9VxIBJDvdu3oDjlhEEydYI3JUhL4DsYgA3WTGF3PQTBjRQKOnsVqAc3eYBxywAkjA5Y5FdAypgDuie3BcbZhBa291tzYje3QRh+yuhsm0MAYmeWB47sZ7krQyZu2fEIprOKBs9qlGsciBlhUITymUAJpVkKuFMFQg8JiPvJPKYlQhEjsQFpI/vh4ox5Wdb3wJyns9R9hAZGfaqvODuk4481h21+PKSRlH+3x7FqWp5xngDIw3A5CY56rPqUnPktBOYPWk78SH8c+ChGzJdeBm8AGmCHFrTyMt9Vi+1ewW2mgWiLx69J2jXxhjucMDxhbtrs7jOoJjN+JDTBzwzy4oegM2HFpm4ZMkaiZMKAPI7FaCQWPwq0uq4HPAxjxGSd5W57fbEdSqC1UxqG1wBAJODX8nDA8QsAvDgHDI4ro4cm6NeUcvPi2StdMYqDgol6RembsRIg5qqcxXEqtyRlsWU9GkrEklFlm26mqKjUSSqHldBo5kWwe2D9J3AA9xBXo/srUv7Osxzild/wClVezyaF569kscN7XeS7r8N6l/ZzRrTq2in2ODKg/8yuN9ThcUztfTZVaOrYJA4geRHoFCzOu1mHc9vcSJ8yp0vdHCfAg/VQqNz4Qe6R9FxYv1JnWkuGjT25T6rTq14g4S2QcRgY0yWA55aRPui/duYh2bSIaTIOU3cJXUbTbepEgSSA8CL245QZXOV7O4wLhuiTFQtxNyN5MSBhGC7JzjMfoDIAwiHB13AyBhI6x+HzV1N2N0wC73iLpDsL2LfmkDG7pCsq2B0QSA0S1oAMxJIkSG67lbZ2XdSSdcBPcANEaAW2XpCALuADh1uoIcI1xOnwLYsrCKd2QS3LOBqM/9WmuSzmVYjv3SjLPVg80Gg2b+znEZnsGmH3ot2zuC5SzWjHdB0W5ZLShQbNdRcE1N8qZQIQnwSlJMCoQmmcYTXlF5w8dyhCm0VPv6YhZlWppkDiNw5EDH7CMr1M9d8Z4jDL6rMrvwwHWBEGCTGpBx14+SgxnVoBJyIAaccZGfWjAxPxeaEOM/FdMQRMTOkuOJw7VoWht6CMA6618RIOk4Oynsw3oJ4w62+7B4EfM4zqMB6FQUGq2dkY35AGIZTwGOAJaN+SybTRpgy2W3esDDOqYmB1TuGq2H0QJwMEEYNDZIdAiGichgfog6j4acASJm9ddAEAZvBGJ8u0kBbVZmVqTg4XmuDmVG4HA5jyI7F5JbdnuslpdQfix3WpPOTgcj6cwvXPzd2pBuhrjGFwHH3T7+OEafRYvtv7NfmaBuj9alL6R1Ormdsd4CMZOLsWcFNbWeaVmQqL6uo1b7cffbg4HPmqKjVtbtWjBFU9rJColeQ95OKiSyzaWp1V0iSlgpm+SqXlTJVLytzZz4otonHmuq/Cat+haGf5dai/8AjY9h/wDWFyNF2K6L8LqsWu10/mph4/0V2jyqFc/Xq8d/9OjoXWRo9Gos6sbiR3ghSqt8p8j9VJnxdjvIqFd8eXmPULzkeDus17K69QZ+7dPZ1fRZ1YHs4q/Y1aaJHyucO8B3qULapk5mCV2ccrimYJqpNAlRmckdhVJI558FcWz2cRgqqjeInTlPFWCCY89+uXfCIoPPaMd5KGaePf8AREUfrw4YoENSgROvZ9e5bFkqR9ysaiMBw3/17Fp2UbygE3rNWRYesqzvR1N6AS5xVdR27kk5yoc7MIELem0GfqqnknECfCcN5+iHNTDdpMgAR5dm5J1SARnlvzmdDOWMncoQhVZnegx28MzjruQdVzQdRjEvyEgjJxGm4K99Q6Y7rs44AxDd3EodxgyNRlAhx1waCdTrmgMUHGWuF1pwAum6DOQMAHuxuhAvpHEQ7q6MvZxqGhrY7cloFjQBLrpkOgDrYc5OqjaKpuy3BvEY8M8fsIign5AHE5xBF1oOUCTicBx0VdeyDe6TAJLyJEjcRjh4JPrSDLiM7us9oQ9TKDnmfeE8M8uPLeiQFq2EDNwjXrPM4EYS/DM+G5V0wIuyHFu7QaSrK9A44akHdlz3odjQ0zrOPVMjAazljxQIeb+3mwvy9cWmmP0qpis0ZNedeR8+a56swHEYg4gr2bauz2VaTqbxLKgLXDKOI4jNeP2mwPs1Z9nqaGabtHAyQRz85WjDL8X5M2eH5LwZz6aqKNqsQ72KyUaEhMpSTwkqy20bpKoeVMuVD3La2c2KJ034rc9gK13a8aVqVZn/AGb48WBc8x2K0PZ20XNq2R2jqlJh5PJpnwcs2o9WNmvT8ZD2RhxH7TY8wqq7sPHwB9CrKeBHAkKus3Ajs8SPVebO8W7Cq9aq3913mPQKds97uKC2I6LRHzsI7Rdd6Fatrw5YrpaZ3BGPMqkZbhjj6eqru+vJXvykZ9884Q5w0GU7iPMrUUjsEaTOufkrqR75g79dyHBnTl9lTx4meZx8AoA1LNVGX09Fp2V3h981i2V/WgZcNOwLXsx++fBKE1qL/vJG03rLo1BGfcjKdRAYNlDVnRjuVjXqi0FAgLaakOnTfoDu8ssTKam7QHiBG6dBljvUKrurvLDI7P6YKqlULpmT8rQAQSRmG7sDic1AoIeZGGMZgdaCNcIaMAD3qpzpwzwiACW7pgANHaUSLMSBOAjEO6xHLTccswq7U2jSAdWe1o0NZ4A7AcO4IBKjTc4C6LoGl6B3N7dUm2CARhDtA0NGff8A2Cw9r/iXYbOIvOqkZNptuzyvQe4FcLtn8bq7pFmoU6Q0fVJqu7sB3hEB6iNnYAEkxOAQNvt9jof41alSOoq1mNM/uzn2LwfavtptC0yKloquafgpu6Kn3MgHtWH+UccTA4kyUyi34Ecortnuls/ErZdPKq2oRh+nSqP8bseKxLb+MFkE9HTqu3dVrR4leTixjV3cp9AzieZTfbYn3YnZ7Q/FpzpFOiG8XmfBcrt32jdajSLm3TRbdvTec4mJcTA1ExxVDaTdGhTFPgB2JlhYrzr4LekloJzgSqnKSgVoZlSKyEk8J0tFgYXKp7kr6g4q2ymKHacVKrXuVKNQZ03Nd/A5rvRVBK3iWDnHeCq5+xlsOJo96tHvmMg+RyP90qjcT2+LQfRB2C09JZ6L/wDMoUHnmabSfGUe7Q/unxj1Xm5Km0d1cpMDsYu2imdL93+KW/zLfttHDkueqmDPylru7+rV1ldk+a2aN+lr9lGoXTOeqszz4ZxxzwQjqZ9Bw35LXtDBuJKz6wO5bjKUMpcewCI5KYs+I3Dv8UmUnHgiGWScyoQnQY3WTzJK0Kbsv6n71QjzTpNmo5rBve4NHisW3/iBZKWDS6sRpTGHeYCAaOxpPx4Iyi7sXkdr/Far/wAqkxm51QuqHuEBZlX29ttTOu5gOlINpeLRPil3Iaj3kOwxwG85KirbKeV9k/vtnzXgFXaj3Yve6of23Of5lUP2mPuEu6yUe9uqQRqDrpw++Kz9o+0dCyDrkl7pLabIdVeN5k4NG8kDyXkeyNt2iiRUa7o6QPXD3XaTxOII38sRgsHbntBUrVXm+XX3EkiRf3Z4wBgBoAopJ9BcWu+j0Lb/AOLL8Q1/R7qdnhzx+/WIw/0gc1wO0Pai0VnEz0YOZBc6oebzLj3wsptm39wU7h0EK+OFvsolmS4Q8bzJ1kzPHD1JUS4c+aQoKYphWqFFEsl9sqNQnJOKTirmmE99WqJQ5PwVCy71IUQFK+ouempIFyY8KLiolyi5yjYUhEqBKclQJVbZYkOkopJRi2UxKaUxTC0KVO0Y0zwIPjCrVjv8N3Ke7FDtNDeUz132JrX9m2U7qdSl/BVe0eELebiwciPUeS4/8L7Te2dH+VaKg7HMY4eJcuwpmGkbj/T1XBzRqbOzjdxQPaBjzHrPkVv2LaNN1IS9oLWtDw4hpBAicdFzNstYa2ZADRiTpp3LhNt7YNZ0Dq0xkNXcT9Eulm9zpcDZ4rarPStp+1NjpzersJGjD0h7myuat34jWVvuNq1T+62m3vcZ8F5/UIVDuXouluZjpHXWr8S6p/wqLGftVHOqnuF0eayLT7X2ypnXc0fLSu0h/tAPisbuUXvAzPipbZAo1yTLiXO3uJce84qqo5CnaDBx5BVPt7j7o9VKA2FaqfSRmQ3mQPNZ/RVXbwO5Tp7IPxOA34SVbHDKXSKpZoR7YQ+2M+cE8Lx7sFa620qeDB+Yq4dYg9E3XBub+2BzVdPZVIZy7thF2ekxnuiOOqtWkb4b4KHrYxvarYM6z1apDqriSMpMBvBoGQ4CFbS2cxpnM7yiC9RJWuGCEOkYZ6jJPtlTmKKscqH4J2qBF2ReFS4qd9VvVTL4jX1G8oOKjeVdliiW30xeqryV5DcHaWXlElQvqJepYVEnKiXKBcmJS2Ook7yZV3kkBtoSE6g1ymrEVDEK2kJBG8EeCrVlIwUUB9Hb/hFaP07VT3GhVHc9rv5V120trtpNJJ6upGc7gF5BsnbdaxVi6iRFRtx7XCW1G3pg6jEDEGVbtLb1e0OvENbo0NBIbymVx82nlOf6OpjzxjA2ds7fq13fIwe63PtdvKx6tqAzdHaB4IP8pUd7znRukNH32K6nsxgzg958zHgtmLTSSpKjLk1MbtuyD9ptGXWPAfVVm01HZNjmtBlJgEDLuHcFc1wGQA5LTHS/LMstZXSMptjrOzkDuV9PYnzO7sUf0ie+r46eC/ZRLVZH1wVU9lUxoXc1bcaMgB2JX0xKuUYx6Rnc5y9zsqqOVN8q2oEO4pGyyKLA9SFVDlya+k3D7QrpU/SITpEulTbgbAu+ouKo6RSvqOVgUaKqrYVReiSULVYqpKi+PPDIuVTk99M5VMuSojKUpioylstSJSmlRvJpQsNEpTEppUSVGyUSlJRlJCwhDVYEklcUMkE7U6SZCMJYJ4qyUklcjMxSnSSUQpJSakknFY6SSSIo5SCZJQIz0NUSSVch4FZUCkkqjQhkkklAjhSCSSiASUXZJJJgICqZpJJKg1Loi5RKZJKx10IpikkkCMEydJQIkkkkCH//2Q=="/>
          <p:cNvSpPr>
            <a:spLocks noChangeAspect="1" noChangeArrowheads="1"/>
          </p:cNvSpPr>
          <p:nvPr/>
        </p:nvSpPr>
        <p:spPr bwMode="auto">
          <a:xfrm>
            <a:off x="63500" y="-846138"/>
            <a:ext cx="2362200" cy="17716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4340" name="AutoShape 4" descr="data:image/jpeg;base64,/9j/4AAQSkZJRgABAQAAAQABAAD/2wCEAAkGBhISDxQUEhQUDw8PFBAQDxAQEhAPEA8UFBAVFBQUFBYXHCYeFxkjGRQUHy8gIycpLCwsFR4xNTAqNSYrLCkBCQoKDgwOFw8PGikcHBwsKSkpKSopLCkpKSksKSwsKSkpKSwpNSwpKSkpKSwpKTUpKSkpLCwsLCwsKSksKSkwKf/AABEIAMIBAwMBIgACEQEDEQH/xAAbAAABBQEBAAAAAAAAAAAAAAAEAAECAwUGB//EAEIQAAEDAQUEBwYDBgQHAAAAAAEAAhEDBBIhMUEFUWFxEyKBkaGxwQYyQlLR8AcUI2JyksLh8TNTgqIVQ5OjsrPi/8QAGgEAAgMBAQAAAAAAAAAAAAAAAQIAAwQFBv/EACcRAAICAQQBAwUBAQAAAAAAAAABAhEDBBIhMUEiMlEFE0JhwYFx/9oADAMBAAIRAxEAPwDxFOEoUgE9CltMo6gUEwIqimSFbNWzrTs7Vl2YrVsysSK3INpU0VToqFnCPo00ziLuGp2dEsoK6lSRNOgptJuB2UETTs6IZRRNOipQyZQyzIinZkVToollBVyLYgjbMrhZUcyzq1tBIyxGcLMl+WWoKCboELGoyXWZUvsy2XUFS+goAxallQtSzLdfRQtWgoKYVSzoSrRW5WooKrSTAZjVaKFqU1qVmLPrhQWwCqEDXcjLQ9ZVpqoksGtFRZteqrrRVQFV6lC2VVHKglTeqihQxEp06SASwMUg1WsYrehVqgUOZS1iIpNTNpq+mxOoMrcwuzFa1lWVZwtWyKxQKnM1rMtWzhZdmC1rMn2i7g2kxG0qaootRtJiVxHUidOmiqdJRpMRdJiraLYslTpIqnSSpU0S1iqkaIkWMVgapBikGKtotuiAakWK0MUixCg7gVzVW5iJe1VFqlBsFqUkLVprRcharVEBmXXprPrtWraAsy0p0Vsy7Qsi1OWpa3LDtlROkVtmba6qyLTURtqqLLrOTbSpyBaxQtRE1Ch3tQoKkUFQIVzmqshI0WJlcJKd1MhQ1h9NqJpsVVJqNpMWuCOdklQzaKmKCKpUkZSszStCgZHlozqbFoWVF0tnM+ytGy7HpnUjtCNUFZLIWULVswR1g9nKZjrEdy3bN7IsOT/D+qRzii1QkzIs4WhRatij7ID5/BG0vZWPiHiqnlgXxxTMek1GUaa1Wezkaq+nsTiqnkizRGEkZ7Gq9rUe3ZHFWDZfFVOSNCTAGtUg1H/8NTv2dhge9LuRKAQxItR1OwyAZhQq2QjihaAAuaqXNWqNnE5mEx2ZxQbQ6sxHhD1At1+yOKqdsMnVC0NZy9pCybWV2tb2bJ+JAWj2Rke8E6aK5Hn1seufttRejW72NHz+C5vaHsqwT1iVbFozTTODtDkBVXUW3YzBqVj2ixNCuoo3oxnqlwR9WgEJUYkaHjIoIVbgriFBzVWy1MqSUoSQoezoLPRp71rWWzUdSufpI6iVshE5mWR1dlsVnOZWvZtn2X5lxtArRoStccV+TFLOl4O1s+y7L8wWpZtk2X5h3LhbOTvK0aNQ7/FLPTv5DDWRX4noFk2XZ9CFr2ew0dCF5zZbaR8S2rJtcD4isWTBJeTpYtTCS6O5p2ZmhVzaLVzNk2rOUnyWpRtu8wsko7e2b4S3dI1AwKQaEBTtzTv7cFe21hU2XUwmE8KgWjcn6VQhckqW1p5KYeoQkG4JOYCmDkznqEJgJKAqJnVFCE4Suqh1Uqt1sjNQNBZCHq0RyQz9pgIa07VaW8N+UKEostVkYRmFz20dl0jqEDX9q6d5zHEte2RB4ZrB2jttpyf4wr4Rb5RkyzUXTLdobHo/MFz9s2RR3hD223k/EsS1Wp3zFaVB/JleWN9Bdo2ZR3hZtawUt4Qdeu7egqlU70HGhlJBdWyU96Dq0Wb1Q55VbikaLUy8U2b0kPKSFDWaVMIuihaaIY5bYcHMnyaVBy0KL1j0ai07M5b8Ts5uaNGlRJXR7J2B0lPpHuLWmYa0AuMHEmclnbO2d1Q5+ExDTzGJ711uwXfpOb8j/AgHzBXO1X1JKf2cXfl/w6eh+ltw+7mXD6X9ZlNsdAR1X551XdHhBlwBIJAyyRbX0mZACIybviIJwOYOeSHruDbzDk0kAAEQTMnqSNJgjVVUmtiZLHNMuAbeJhxglu/EjEdi50s2SfcmdeGDHD2xS/w1LPtOSABnlJxPLTxR1G0OcTBw0jAnXdOSwKVZokiYIdODcxByZl2haNkrnTDEyAIjE7pHkqjQjoaGLcTEZ/fdmjqZHHtwlZezq8ndOmPLD70Wi0zjOfdxQGQbTfwVkqikr2qIDJBIOShM4IiEwU6iCpKEGhMU8JjkoQrIQ9bL73omoENWCDHRn2qYzA0xgeiw69oIdBi6eyJ381tWwxP9Fz9vEg7sxjr58UAnE+3WzntivT9+lHSR8TMg48sjwgrmTbekYHA4HMZwdQvS6pFRhBhzhIIwhwIxB4EYf2Xle1bF+TtJZj+XrdakTppB4g4HsWnT5NsqfTMeqxb47l2iqtUKEqVnb0XWCFeF0GjmRkDPqlUuciHsVL6apkqNEWiqVEp3NVblUy5IkkqpSS2PRtNUwUwamJW45r5LK1sFNsxMmAMtJ9F13shYnVGtq1WXGk/psdiXRiHnD3Tpvzyz4fagmjyI+nqvWLDXv0aL/np2ep/HSbPiVzdfqsmLiLpM6Gh0uLL6pK2gu0N6pA7O4j+VHez1Tr1B8zWv7j/9Idzc+/xB9SrNjOu12j5mub4E/wAoXFw8ZUztZPYxtrNIe+SAOo9oJbicBkYJ+LXegX+8NS8ulpBBmcQ0u/Zn4tStfbdPrNxuhwIPvmYxGDTjMxkVivy3yBDgbs4NgGCCYEYRhIXVMBNjifda5wOLcJu7sThpo7kjWuiC5waYaBJ68XcRnMzxKza9VxIBJDvdu3oDjlhEEydYI3JUhL4DsYgA3WTGF3PQTBjRQKOnsVqAc3eYBxywAkjA5Y5FdAypgDuie3BcbZhBa291tzYje3QRh+yuhsm0MAYmeWB47sZ7krQyZu2fEIprOKBs9qlGsciBlhUITymUAJpVkKuFMFQg8JiPvJPKYlQhEjsQFpI/vh4ox5Wdb3wJyns9R9hAZGfaqvODuk4481h21+PKSRlH+3x7FqWp5xngDIw3A5CY56rPqUnPktBOYPWk78SH8c+ChGzJdeBm8AGmCHFrTyMt9Vi+1ewW2mgWiLx69J2jXxhjucMDxhbtrs7jOoJjN+JDTBzwzy4oegM2HFpm4ZMkaiZMKAPI7FaCQWPwq0uq4HPAxjxGSd5W57fbEdSqC1UxqG1wBAJODX8nDA8QsAvDgHDI4ro4cm6NeUcvPi2StdMYqDgol6RembsRIg5qqcxXEqtyRlsWU9GkrEklFlm26mqKjUSSqHldBo5kWwe2D9J3AA9xBXo/srUv7Osxzild/wClVezyaF569kscN7XeS7r8N6l/ZzRrTq2in2ODKg/8yuN9ThcUztfTZVaOrYJA4geRHoFCzOu1mHc9vcSJ8yp0vdHCfAg/VQqNz4Qe6R9FxYv1JnWkuGjT25T6rTq14g4S2QcRgY0yWA55aRPui/duYh2bSIaTIOU3cJXUbTbepEgSSA8CL245QZXOV7O4wLhuiTFQtxNyN5MSBhGC7JzjMfoDIAwiHB13AyBhI6x+HzV1N2N0wC73iLpDsL2LfmkDG7pCsq2B0QSA0S1oAMxJIkSG67lbZ2XdSSdcBPcANEaAW2XpCALuADh1uoIcI1xOnwLYsrCKd2QS3LOBqM/9WmuSzmVYjv3SjLPVg80Gg2b+znEZnsGmH3ot2zuC5SzWjHdB0W5ZLShQbNdRcE1N8qZQIQnwSlJMCoQmmcYTXlF5w8dyhCm0VPv6YhZlWppkDiNw5EDH7CMr1M9d8Z4jDL6rMrvwwHWBEGCTGpBx14+SgxnVoBJyIAaccZGfWjAxPxeaEOM/FdMQRMTOkuOJw7VoWht6CMA6618RIOk4Oynsw3oJ4w62+7B4EfM4zqMB6FQUGq2dkY35AGIZTwGOAJaN+SybTRpgy2W3esDDOqYmB1TuGq2H0QJwMEEYNDZIdAiGichgfog6j4acASJm9ddAEAZvBGJ8u0kBbVZmVqTg4XmuDmVG4HA5jyI7F5JbdnuslpdQfix3WpPOTgcj6cwvXPzd2pBuhrjGFwHH3T7+OEafRYvtv7NfmaBuj9alL6R1Ormdsd4CMZOLsWcFNbWeaVmQqL6uo1b7cffbg4HPmqKjVtbtWjBFU9rJColeQ95OKiSyzaWp1V0iSlgpm+SqXlTJVLytzZz4otonHmuq/Cat+haGf5dai/8AjY9h/wDWFyNF2K6L8LqsWu10/mph4/0V2jyqFc/Xq8d/9OjoXWRo9Gos6sbiR3ghSqt8p8j9VJnxdjvIqFd8eXmPULzkeDus17K69QZ+7dPZ1fRZ1YHs4q/Y1aaJHyucO8B3qULapk5mCV2ccrimYJqpNAlRmckdhVJI558FcWz2cRgqqjeInTlPFWCCY89+uXfCIoPPaMd5KGaePf8AREUfrw4YoENSgROvZ9e5bFkqR9ysaiMBw3/17Fp2UbygE3rNWRYesqzvR1N6AS5xVdR27kk5yoc7MIELem0GfqqnknECfCcN5+iHNTDdpMgAR5dm5J1SARnlvzmdDOWMncoQhVZnegx28MzjruQdVzQdRjEvyEgjJxGm4K99Q6Y7rs44AxDd3EodxgyNRlAhx1waCdTrmgMUHGWuF1pwAum6DOQMAHuxuhAvpHEQ7q6MvZxqGhrY7cloFjQBLrpkOgDrYc5OqjaKpuy3BvEY8M8fsIign5AHE5xBF1oOUCTicBx0VdeyDe6TAJLyJEjcRjh4JPrSDLiM7us9oQ9TKDnmfeE8M8uPLeiQFq2EDNwjXrPM4EYS/DM+G5V0wIuyHFu7QaSrK9A44akHdlz3odjQ0zrOPVMjAazljxQIeb+3mwvy9cWmmP0qpis0ZNedeR8+a56swHEYg4gr2bauz2VaTqbxLKgLXDKOI4jNeP2mwPs1Z9nqaGabtHAyQRz85WjDL8X5M2eH5LwZz6aqKNqsQ72KyUaEhMpSTwkqy20bpKoeVMuVD3La2c2KJ034rc9gK13a8aVqVZn/AGb48WBc8x2K0PZ20XNq2R2jqlJh5PJpnwcs2o9WNmvT8ZD2RhxH7TY8wqq7sPHwB9CrKeBHAkKus3Ajs8SPVebO8W7Cq9aq3913mPQKds97uKC2I6LRHzsI7Rdd6Fatrw5YrpaZ3BGPMqkZbhjj6eqru+vJXvykZ9884Q5w0GU7iPMrUUjsEaTOufkrqR75g79dyHBnTl9lTx4meZx8AoA1LNVGX09Fp2V3h981i2V/WgZcNOwLXsx++fBKE1qL/vJG03rLo1BGfcjKdRAYNlDVnRjuVjXqi0FAgLaakOnTfoDu8ssTKam7QHiBG6dBljvUKrurvLDI7P6YKqlULpmT8rQAQSRmG7sDic1AoIeZGGMZgdaCNcIaMAD3qpzpwzwiACW7pgANHaUSLMSBOAjEO6xHLTccswq7U2jSAdWe1o0NZ4A7AcO4IBKjTc4C6LoGl6B3N7dUm2CARhDtA0NGff8A2Cw9r/iXYbOIvOqkZNptuzyvQe4FcLtn8bq7pFmoU6Q0fVJqu7sB3hEB6iNnYAEkxOAQNvt9jof41alSOoq1mNM/uzn2LwfavtptC0yKloquafgpu6Kn3MgHtWH+UccTA4kyUyi34Ecortnuls/ErZdPKq2oRh+nSqP8bseKxLb+MFkE9HTqu3dVrR4leTixjV3cp9AzieZTfbYn3YnZ7Q/FpzpFOiG8XmfBcrt32jdajSLm3TRbdvTec4mJcTA1ExxVDaTdGhTFPgB2JlhYrzr4LekloJzgSqnKSgVoZlSKyEk8J0tFgYXKp7kr6g4q2ymKHacVKrXuVKNQZ03Nd/A5rvRVBK3iWDnHeCq5+xlsOJo96tHvmMg+RyP90qjcT2+LQfRB2C09JZ6L/wDMoUHnmabSfGUe7Q/unxj1Xm5Km0d1cpMDsYu2imdL93+KW/zLfttHDkueqmDPylru7+rV1ldk+a2aN+lr9lGoXTOeqszz4ZxxzwQjqZ9Bw35LXtDBuJKz6wO5bjKUMpcewCI5KYs+I3Dv8UmUnHgiGWScyoQnQY3WTzJK0Kbsv6n71QjzTpNmo5rBve4NHisW3/iBZKWDS6sRpTGHeYCAaOxpPx4Iyi7sXkdr/Far/wAqkxm51QuqHuEBZlX29ttTOu5gOlINpeLRPil3Iaj3kOwxwG85KirbKeV9k/vtnzXgFXaj3Yve6of23Of5lUP2mPuEu6yUe9uqQRqDrpw++Kz9o+0dCyDrkl7pLabIdVeN5k4NG8kDyXkeyNt2iiRUa7o6QPXD3XaTxOII38sRgsHbntBUrVXm+XX3EkiRf3Z4wBgBoAopJ9BcWu+j0Lb/AOLL8Q1/R7qdnhzx+/WIw/0gc1wO0Pai0VnEz0YOZBc6oebzLj3wsptm39wU7h0EK+OFvsolmS4Q8bzJ1kzPHD1JUS4c+aQoKYphWqFFEsl9sqNQnJOKTirmmE99WqJQ5PwVCy71IUQFK+ouempIFyY8KLiolyi5yjYUhEqBKclQJVbZYkOkopJRi2UxKaUxTC0KVO0Y0zwIPjCrVjv8N3Ke7FDtNDeUz132JrX9m2U7qdSl/BVe0eELebiwciPUeS4/8L7Te2dH+VaKg7HMY4eJcuwpmGkbj/T1XBzRqbOzjdxQPaBjzHrPkVv2LaNN1IS9oLWtDw4hpBAicdFzNstYa2ZADRiTpp3LhNt7YNZ0Dq0xkNXcT9Eulm9zpcDZ4rarPStp+1NjpzersJGjD0h7myuat34jWVvuNq1T+62m3vcZ8F5/UIVDuXouluZjpHXWr8S6p/wqLGftVHOqnuF0eayLT7X2ypnXc0fLSu0h/tAPisbuUXvAzPipbZAo1yTLiXO3uJce84qqo5CnaDBx5BVPt7j7o9VKA2FaqfSRmQ3mQPNZ/RVXbwO5Tp7IPxOA34SVbHDKXSKpZoR7YQ+2M+cE8Lx7sFa620qeDB+Yq4dYg9E3XBub+2BzVdPZVIZy7thF2ekxnuiOOqtWkb4b4KHrYxvarYM6z1apDqriSMpMBvBoGQ4CFbS2cxpnM7yiC9RJWuGCEOkYZ6jJPtlTmKKscqH4J2qBF2ReFS4qd9VvVTL4jX1G8oOKjeVdliiW30xeqryV5DcHaWXlElQvqJepYVEnKiXKBcmJS2Ook7yZV3kkBtoSE6g1ymrEVDEK2kJBG8EeCrVlIwUUB9Hb/hFaP07VT3GhVHc9rv5V120trtpNJJ6upGc7gF5BsnbdaxVi6iRFRtx7XCW1G3pg6jEDEGVbtLb1e0OvENbo0NBIbymVx82nlOf6OpjzxjA2ds7fq13fIwe63PtdvKx6tqAzdHaB4IP8pUd7znRukNH32K6nsxgzg958zHgtmLTSSpKjLk1MbtuyD9ptGXWPAfVVm01HZNjmtBlJgEDLuHcFc1wGQA5LTHS/LMstZXSMptjrOzkDuV9PYnzO7sUf0ie+r46eC/ZRLVZH1wVU9lUxoXc1bcaMgB2JX0xKuUYx6Rnc5y9zsqqOVN8q2oEO4pGyyKLA9SFVDlya+k3D7QrpU/SITpEulTbgbAu+ouKo6RSvqOVgUaKqrYVReiSULVYqpKi+PPDIuVTk99M5VMuSojKUpioylstSJSmlRvJpQsNEpTEppUSVGyUSlJRlJCwhDVYEklcUMkE7U6SZCMJYJ4qyUklcjMxSnSSUQpJSakknFY6SSSIo5SCZJQIz0NUSSVch4FZUCkkqjQhkkklAjhSCSSiASUXZJJJgICqZpJJKg1Loi5RKZJKx10IpikkkCMEydJQIkkkkCH//2Q=="/>
          <p:cNvSpPr>
            <a:spLocks noChangeAspect="1" noChangeArrowheads="1"/>
          </p:cNvSpPr>
          <p:nvPr/>
        </p:nvSpPr>
        <p:spPr bwMode="auto">
          <a:xfrm>
            <a:off x="63500" y="-846138"/>
            <a:ext cx="2362200" cy="17716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4346" name="Picture 10" descr="http://t1.gstatic.com/images?q=tbn:ANd9GcTwpBzL-1X7o0xowjv3ahZLn14br_eATYQq08e89PeT9kG51gnk_AtANHZr"/>
          <p:cNvPicPr>
            <a:picLocks noChangeAspect="1" noChangeArrowheads="1"/>
          </p:cNvPicPr>
          <p:nvPr/>
        </p:nvPicPr>
        <p:blipFill>
          <a:blip r:embed="rId2" cstate="print"/>
          <a:srcRect/>
          <a:stretch>
            <a:fillRect/>
          </a:stretch>
        </p:blipFill>
        <p:spPr bwMode="auto">
          <a:xfrm>
            <a:off x="5436096" y="332656"/>
            <a:ext cx="3024336" cy="2386186"/>
          </a:xfrm>
          <a:prstGeom prst="rect">
            <a:avLst/>
          </a:prstGeom>
          <a:noFill/>
        </p:spPr>
      </p:pic>
      <p:pic>
        <p:nvPicPr>
          <p:cNvPr id="14348" name="Picture 12" descr="http://t2.gstatic.com/images?q=tbn:ANd9GcTgQRTWGnDfXIHBYNO2vbm0wR0kQzyHz5O1jzgZCoBa5y64w45g"/>
          <p:cNvPicPr>
            <a:picLocks noChangeAspect="1" noChangeArrowheads="1"/>
          </p:cNvPicPr>
          <p:nvPr/>
        </p:nvPicPr>
        <p:blipFill>
          <a:blip r:embed="rId3" cstate="print"/>
          <a:srcRect/>
          <a:stretch>
            <a:fillRect/>
          </a:stretch>
        </p:blipFill>
        <p:spPr bwMode="auto">
          <a:xfrm>
            <a:off x="5292080" y="2996952"/>
            <a:ext cx="3600400" cy="1788790"/>
          </a:xfrm>
          <a:prstGeom prst="rect">
            <a:avLst/>
          </a:prstGeom>
          <a:noFill/>
        </p:spPr>
      </p:pic>
      <p:sp>
        <p:nvSpPr>
          <p:cNvPr id="10" name="9 Rectángulo"/>
          <p:cNvSpPr/>
          <p:nvPr/>
        </p:nvSpPr>
        <p:spPr>
          <a:xfrm>
            <a:off x="5076056" y="4869160"/>
            <a:ext cx="3744416" cy="1938992"/>
          </a:xfrm>
          <a:prstGeom prst="rect">
            <a:avLst/>
          </a:prstGeom>
        </p:spPr>
        <p:txBody>
          <a:bodyPr wrap="square">
            <a:spAutoFit/>
          </a:bodyPr>
          <a:lstStyle/>
          <a:p>
            <a:pPr algn="ctr"/>
            <a:r>
              <a:rPr lang="es-CO" dirty="0" smtClean="0"/>
              <a:t>“</a:t>
            </a:r>
            <a:r>
              <a:rPr lang="es-CO" sz="2000" b="1" dirty="0" smtClean="0">
                <a:solidFill>
                  <a:srgbClr val="FF0000"/>
                </a:solidFill>
              </a:rPr>
              <a:t>Tenemos también”, o sea que, aparte de la Biblia, la luz mayor, Dios nos ha dado el Espíritu de Profecía, la luz menor, que nos ayuda a entender la luz mayor, la Biblia.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nodeType="clickEffect">
                                  <p:stCondLst>
                                    <p:cond delay="0"/>
                                  </p:stCondLst>
                                  <p:childTnLst>
                                    <p:set>
                                      <p:cBhvr>
                                        <p:cTn id="16" dur="1" fill="hold">
                                          <p:stCondLst>
                                            <p:cond delay="0"/>
                                          </p:stCondLst>
                                        </p:cTn>
                                        <p:tgtEl>
                                          <p:spTgt spid="14348"/>
                                        </p:tgtEl>
                                        <p:attrNameLst>
                                          <p:attrName>style.visibility</p:attrName>
                                        </p:attrNameLst>
                                      </p:cBhvr>
                                      <p:to>
                                        <p:strVal val="visible"/>
                                      </p:to>
                                    </p:set>
                                    <p:anim calcmode="lin" valueType="num">
                                      <p:cBhvr>
                                        <p:cTn id="17" dur="1000" fill="hold"/>
                                        <p:tgtEl>
                                          <p:spTgt spid="14348"/>
                                        </p:tgtEl>
                                        <p:attrNameLst>
                                          <p:attrName>ppt_w</p:attrName>
                                        </p:attrNameLst>
                                      </p:cBhvr>
                                      <p:tavLst>
                                        <p:tav tm="0">
                                          <p:val>
                                            <p:strVal val="#ppt_w*0.70"/>
                                          </p:val>
                                        </p:tav>
                                        <p:tav tm="100000">
                                          <p:val>
                                            <p:strVal val="#ppt_w"/>
                                          </p:val>
                                        </p:tav>
                                      </p:tavLst>
                                    </p:anim>
                                    <p:anim calcmode="lin" valueType="num">
                                      <p:cBhvr>
                                        <p:cTn id="18" dur="1000" fill="hold"/>
                                        <p:tgtEl>
                                          <p:spTgt spid="14348"/>
                                        </p:tgtEl>
                                        <p:attrNameLst>
                                          <p:attrName>ppt_h</p:attrName>
                                        </p:attrNameLst>
                                      </p:cBhvr>
                                      <p:tavLst>
                                        <p:tav tm="0">
                                          <p:val>
                                            <p:strVal val="#ppt_h"/>
                                          </p:val>
                                        </p:tav>
                                        <p:tav tm="100000">
                                          <p:val>
                                            <p:strVal val="#ppt_h"/>
                                          </p:val>
                                        </p:tav>
                                      </p:tavLst>
                                    </p:anim>
                                    <p:animEffect transition="in" filter="fade">
                                      <p:cBhvr>
                                        <p:cTn id="19" dur="1000"/>
                                        <p:tgtEl>
                                          <p:spTgt spid="14348"/>
                                        </p:tgtEl>
                                      </p:cBhvr>
                                    </p:animEffect>
                                  </p:childTnLst>
                                </p:cTn>
                              </p:par>
                            </p:childTnLst>
                          </p:cTn>
                        </p:par>
                      </p:childTnLst>
                    </p:cTn>
                  </p:par>
                  <p:par>
                    <p:cTn id="20" fill="hold">
                      <p:stCondLst>
                        <p:cond delay="indefinite"/>
                      </p:stCondLst>
                      <p:childTnLst>
                        <p:par>
                          <p:cTn id="21" fill="hold">
                            <p:stCondLst>
                              <p:cond delay="0"/>
                            </p:stCondLst>
                            <p:childTnLst>
                              <p:par>
                                <p:cTn id="22" presetID="43"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
                                        <p:tgtEl>
                                          <p:spTgt spid="10"/>
                                        </p:tgtEl>
                                      </p:cBhvr>
                                    </p:animEffect>
                                    <p:anim calcmode="lin" valueType="num">
                                      <p:cBhvr>
                                        <p:cTn id="25" dur="400" fill="hold"/>
                                        <p:tgtEl>
                                          <p:spTgt spid="10"/>
                                        </p:tgtEl>
                                        <p:attrNameLst>
                                          <p:attrName>ppt_x</p:attrName>
                                        </p:attrNameLst>
                                      </p:cBhvr>
                                      <p:tavLst>
                                        <p:tav tm="0">
                                          <p:val>
                                            <p:strVal val="#ppt_x"/>
                                          </p:val>
                                        </p:tav>
                                        <p:tav tm="100000">
                                          <p:val>
                                            <p:strVal val="#ppt_x"/>
                                          </p:val>
                                        </p:tav>
                                      </p:tavLst>
                                    </p:anim>
                                    <p:anim calcmode="lin" valueType="num">
                                      <p:cBhvr>
                                        <p:cTn id="26" dur="400" fill="hold"/>
                                        <p:tgtEl>
                                          <p:spTgt spid="10"/>
                                        </p:tgtEl>
                                        <p:attrNameLst>
                                          <p:attrName>ppt_y</p:attrName>
                                        </p:attrNameLst>
                                      </p:cBhvr>
                                      <p:tavLst>
                                        <p:tav tm="0">
                                          <p:val>
                                            <p:strVal val="#ppt_y+0.31"/>
                                          </p:val>
                                        </p:tav>
                                        <p:tav tm="100000">
                                          <p:val>
                                            <p:strVal val="#ppt_y+0.31"/>
                                          </p:val>
                                        </p:tav>
                                      </p:tavLst>
                                    </p:anim>
                                    <p:anim calcmode="lin" valueType="num">
                                      <p:cBhvr>
                                        <p:cTn id="27" dur="600" decel="50000" fill="hold">
                                          <p:stCondLst>
                                            <p:cond delay="400"/>
                                          </p:stCondLst>
                                        </p:cTn>
                                        <p:tgtEl>
                                          <p:spTgt spid="1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8" dur="600" decel="50000" fill="hold">
                                          <p:stCondLst>
                                            <p:cond delay="400"/>
                                          </p:stCondLst>
                                        </p:cTn>
                                        <p:tgtEl>
                                          <p:spTgt spid="1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5508104" cy="6525344"/>
          </a:xfrm>
        </p:spPr>
        <p:txBody>
          <a:bodyPr>
            <a:normAutofit lnSpcReduction="10000"/>
          </a:bodyPr>
          <a:lstStyle/>
          <a:p>
            <a:pPr algn="ctr">
              <a:buNone/>
            </a:pPr>
            <a:r>
              <a:rPr lang="es-CO" dirty="0" smtClean="0"/>
              <a:t>    Ese conocimiento de la Biblia más el del Espíritu de Profecía, unido a la relación personal con el Señor durante nuestro ministerio terrenal, nos da una base inconmovible para nuestra fe cristiana.  </a:t>
            </a:r>
          </a:p>
          <a:p>
            <a:pPr algn="ctr">
              <a:buNone/>
            </a:pPr>
            <a:r>
              <a:rPr lang="es-CO" dirty="0" smtClean="0"/>
              <a:t>Pasamos nuestras vidas compartiendo esa fe con otros, y así edificamos iglesias como los apóstoles edificaron la primera iglesia. </a:t>
            </a:r>
            <a:endParaRPr lang="es-CO" dirty="0"/>
          </a:p>
        </p:txBody>
      </p:sp>
      <p:sp>
        <p:nvSpPr>
          <p:cNvPr id="1026" name="AutoShape 2" descr="data:image/jpeg;base64,/9j/4AAQSkZJRgABAQAAAQABAAD/2wCEAAkGBg8NEA8NDQ8PDQ0NDQ8PDQwPDQ4NDQ0MFBAVFBQQFBQXHCYeFxkjGRQUHy8gIycpLCwsFR4xNTAqNSYrLCkBCQoKDgwOGQ8PGikdHCUtKSkpLCksLDU0KSkpKTUpKTAsLCwqKSwpLCkpLCkpKSwsKS4sLCwpKTApLCkpLCkpKf/AABEIAMIBAwMBIgACEQEDEQH/xAAcAAACAgMBAQAAAAAAAAAAAAAAAQIDBAUGBwj/xABEEAACAQICBQgHAgwHAQAAAAAAAQIDEQQFBhITITEHMkFRYXGRsSIjM3KBocEU8BckQkNSYnOCkrLR4TREU4OiwsMW/8QAGgEAAQUBAAAAAAAAAAAAAAAAAAECAwQFBv/EADURAAICAQIDBAcHBQEAAAAAAAABAgMRBBIFMUETIXGBFCIjMjORsVFTYaHB0eEVNEJi8CT/2gAMAwEAAhEDEQA/APEAAAFGAAADGhDAUaJIiiSAciaLIlaLIiE8S2JkUjHiX0iKRcqMukbvJ43kjR0jochjeSKWoeIM3KeR6voTS9ZT7N/yPRThdCafrI9kX5HdFbgvwpv/AGMDirzf5AAAbhlgAAAFOMXq5+5LyZ88aUq0mfRGJ5k/cl5Hz3pcrSZk6v8AuIeBt8Lfqz8jjaxiVDJqsxqhagPu5lMiLRJkWTopyK2iDRYyDHkTINEWibIsUiaIMRNoi0KRtEQAAGkLDsAwEFYdgGAorDsMAFBIkkJEkIORJIsiiCJxAmiWxL6RREvpMikW6jKpnS6NRvJHM02dZorG8kZ2seKmbdLPYNCoen3Qf0OyOU0Mjvk/1F5nVjeCL/zZ/FnO8Reb2AARubDeCgSAAFArr82XuvyPn3TOO9959B1ubL3X5HgGm8ePeZOs+PDwZscMfdPyODqmLNmRVZjSZciSWvvIMiyRFkqKrIMgybIMeRMiyLJMiKRMCLGADWQsBKwAJgqGhAKRjGIAFGNCGAo0SREYgqJonFlaJoCWLLosupMx4sugxki3WzLgzsdEFeSOMgztdDFvRk8Q7qWbGnkez6Gx3TfZFHTHPaHx9Cb7Yr5HQknB1jSR8/qc/rXm+QmV3JzZTrFrU27WkVUi+IyEGTLMJZWRpCrzX3M8E06jzu9nvlTg+5ng2ni3S735mZrPjw8zW4c+6fkeb1WY8mXVmUSZeihbH3jRBkkRHoifIhIrZZJlbHohkRuJjIikbAAABoCGAAUgIYpEMAABRgIYAMYhgKiSJJkESTEJEy2DLosoiy2LGsswZlU2d1oTxOBpSO90GZkcT+BI1tK+89w0Sj6lvrn9DeGm0WXqF7zNyWOFrGkh4fqYOqebpeJXUZja+8urSMDa+kZvELvaYErjlGwgyy5j0plkpGhRqPZ5I2u8m5bmeE6fqyqdk5eZ7TXxihe54tp/NSVZr9JsqS1Cutjjoaeii4qT8Dy+rIqbJTZW2bSRHNkrkWw1iLY7BG2RbIsbZFjiNiYhiAYAxErACFYCVhgOwYgxDFK4DEAAMAABRjEAASJIgSQg5FiZbFlCZZFgTwZkQZ32gst559FneaCT9IyuJr2EjU0kvWPfNGf8PHvfmbVs0+jkvUQ+PmbVyG6C1R00V+Bkahe1l4lGIluNROvaRsMZU3HO4yvaRz+ss32NlvS15Rv8NiDJqVdxzWDxcnzU3bjY2Up1HHmvxQtd0lHAWUYlzOe0lzfZ3Vzy/SXMFUhO73s7PSvLsVUb2dGcvBebOJxGg+a4n2WEqNXtrOdGMfFy3mhoo1r1pSS8zQm4wgoxOFkyDO8ocjeay58MPR/aYmnu/g1jLjyK4le1xmCp9061R/yI2XrdPHnNGdsb5HmwmenLkgox9rmlJdap4WUvOaH+DfKqftMwrz9ylSh5tkT4np+ks+CZItLbLlF/Jnl1hWPUP/ksihzq+Mqf7lJX8ICeW5BT4Ua1T38RV/62D+pV9IyfkPXD7n0PMLBqs9KliMlp83AQl2zqV5+cyqekmAh7LAYOPvUKcn80L6bJ+7XLzx+4/wDpsv8AKSR51Ytp4eUubFy7k35Hfx07hDmUcLD3aNKPkiX4R59EoLuuvIHqr+lX5/wPjw+HWxHERyqu1uoVn27Gp/QDtfwhS/1F/wAwGekan7tfP+Cf0Cn71HmQABqnNDAAAAGIAAYxAApIaZEYCokmTiyskmIPTL4M7bQap6Zw0WdboZXtURR18d1MjS0kvXPofRyr6iK7WbSdayOa0exPql3mbicxS6Tl4XuENoy2hyteCzG4k57M52dy+tjdZ8TXZ1iNVRkVXlsv0V7GiyWcKnaEG0lZ9t+mXiZMc6eqrybsulvic5HF0p/lqL6pbi6WJoxV5VqaXvJlyNDa5Fhwp6mv0p0rqQWrG6jvuoy1E78b9e457Dcps6NNU3Kba46q4vru2Y+l2e4eV40nrv8AS6Dgq1bWZu0cPrdaVkSlbq+zlitLHgdvi+U+tPmqf71S3lc1VbTvEy4WXe5M5fWDWLUdBp48oorviN/R48EjdVdKsVL85buX9TEqZ3XlxqS+SMC4mywqa48oohlq7pc5v5mVLMar41JeJVLFTfGcv4mUgSbUuhA7pvm38yTqN8W38RXEApG22O5NMrJXAVMsUgK9YAH7jHAAFKwAAAAwAAAYCGAoxisAASGmRGgHImmb3RzE6lSL7TQozcurasl3kNsd0GizRPbJM9+yLG/i9199xhZhmrVndPWvuUk2rO1mujo8TQ6P5zq4ezfT9DCznM4JJrjJtbujd8t9jl/Rn2jWDfrcV6x0uCzLXb33sV6TZgo04vsZy2U5q/TblffFfGz3+FivSnNLwir9BJHRvtcdBLLVjJzuZZ9PWdn0mrq5vUlxk/ExMRUu2Qpwcmore5NJLrbdkdJXWoRMOy2UpDqVnLiVtnoOO5LtXDKtRrOdeMfTg9XUdS19Rbk436Hv7bHnrG0313J7HnA2+mdXvibC4hXLBVySuFyNwuAZJXC5G4rgGSVwuRuFwEySuO5AkgFTHcBCAXJWMQARjAAAUBiGAASirkScOICo9PyPk4wmJwVOcnUWIq01PaqW6DaulqcGuHb2o4LPcgrYCq6NeNuOpUXMqR/Si/p0HsGhOLccNh3wapU7dllu+ht8ywkKltZRm+erxXoTu+H36TmIcRsptkp+ssvy8Do7dDXYkl6vcu/9z52sM6XTrJY4XEtwjqwrLXS/JU7vWS7OD+JzmqdFVYrYKa5Mw7aXVNwfQSLaErMjGmz0vB6FUY4enSlSU6zTlVq79fWaXoxfQlv7+ki1GphQlu6ljS6Wdze3oc5g8xcaaVyjF4xz39S3ceP3RtloDjb6lOClDjGpKUae7qae+/cjaYTkxxErKrWpU1ZX1VOq779+/V6ytPU6aL3bkW4V3d6axg5fCYvVSXbvMfOca5br8Ed3Hkstb8bbt1Ya3/oU1uSbWld4t6r4/iyb+HrBi12lTzu/J/sNlTbLuPLpGTlXt6P7al/Oj1bE8k+BcXGlPERnbdUnOE3rdbiopW7PmefYnR6vl+LpUq8GvX09Sok9nUjrrfF/TiierW035jB9/wCJB6LODUmev0JXVuiS3rrR4dn2AlhsTXoy406skn1xbvF/FNM9lwuLTUGndNHnXKdRSxcZr85Qi33xlKPkl4GTwqbjc4PqvoavFKs1bvs/U45iBiOlOZGIBAIO4CAAGAgABjREkgAYCABSACABowEAASGRAAJItoQ1pRiuLaS7ym5lZdUUatNvgpxb7riPkSV4ckmezaOw1IQp9EIxj4K30OgrR3p9LaS7Uc5lc9VLtfyOljUTUW+KOFv99s7aaxjBXjMgoYmLhXiqkZKzi93lvRh0uT3LY/5Wm/ec5ebNtGuWKuNjbZFYjJpeJTnFyeWYeH0TwVLmYXDxa6djTb8WjYxw8V0Ir2wtsMlKUveeRqjIv1UuAmUbUNoNF2subE5FLq/fpDaALtFUe8seHhVj6aUuxpNGPWqcCcKtkA9xeO4qllNGF3CEY8X6MUrv4HmvKllSUaWIit8ZbOb64yTafin/ABHplbEHBcpVRPCPtq07eLL+gnJaiIy+LlRNS+z6HlLENkTszkgAAAAABAIMAAAAYgAUYAAAQAAAQAAAAYCAAGZWXU9erTiumcfMxTe6P4Sz2suPCHYulkdktsWyzpanZYkj0fCVea1w3G8p4jcu447K8Q72vut8zf08RuRyWoqwztItNG5jXLY1zU06xfGuU3BiuCZsduPbGvVce2GbWN7NGftg2xg7YNsGBOzM7bBtjB2wbYMC9mZVWqG1MKVYJVhdrF2GRVrHCcpFf8XguutH5RkdXVrnA8oeJuqMP1pyt3KKXmzS4dXm+JV1zUNPM4liGxHWnGgIAAQBiAAAAAAAYgABgIYCkQAAEAAAAAAAAGjqMBVi4R1XwSXduOXLaGJlTd4uxHZDei3pdR2MstdzO7y+tZ/A3VPEcDi8hzCVTWUrXjbfw4nRUq5j6inEsM6fT3KyCkjeU8SXxxBpoYguhXM+VRbUjbfaRrEmsVYe2I+yFybP7SP7SazbjVcTsg3Gy+0h9oNbtwdcOyFyZ88SRliTXyrEZVxyqE3GTVxBwWm1XWq0+yEvP+x1lWucVpXO9WPZD6s09BXizJmcTl7B+X1NGxDEbhygAAAAAAAAAAAAAAAAAAAAgAAAAAAABiGAAAAAG5yCVtf936nQU6xzOTStr/D6m7hUKF8cyOj0MvYr/ups4VS+NY1sKhaqpUlA0VI2Krj25gKqS2pH2Y/cZ23Gq5gbUe1E7MNxn7cW3MHahtQ7MXcZU8QQ+0ru7+kxpVCtzHKCE3GTUqnI6RzvVXZBebOjqVDmM99on1xt4P8AuXNNHEjM4lLNPmjWgAGic2AAAAAAAAAAAAAAAAAAAAIAAAAAAAGAAAAAAAGzyn8rvX1NtTACnb7xvaL4aL0TQwKzNJEkMAGjiQAAgo0JgAAQuDABRCuZz2c85dzGBZo94z+IfCNaAAXjnQAAAAAAAAAAAAAAAAAAAD//2Q=="/>
          <p:cNvSpPr>
            <a:spLocks noChangeAspect="1" noChangeArrowheads="1"/>
          </p:cNvSpPr>
          <p:nvPr/>
        </p:nvSpPr>
        <p:spPr bwMode="auto">
          <a:xfrm>
            <a:off x="63500" y="-884238"/>
            <a:ext cx="2466975" cy="18478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028" name="AutoShape 4" descr="data:image/jpeg;base64,/9j/4AAQSkZJRgABAQAAAQABAAD/2wCEAAkGBg8NEA8NDQ8PDQ0NDQ8PDQwPDQ4NDQ0MFBAVFBQQFBQXHCYeFxkjGRQUHy8gIycpLCwsFR4xNTAqNSYrLCkBCQoKDgwOGQ8PGikdHCUtKSkpLCksLDU0KSkpKTUpKTAsLCwqKSwpLCkpLCkpKSwsKS4sLCwpKTApLCkpLCkpKf/AABEIAMIBAwMBIgACEQEDEQH/xAAcAAACAgMBAQAAAAAAAAAAAAAAAQIDBAUGBwj/xABEEAACAQICBQgHAgwHAQAAAAAAAQIDEQQFBhITITEHMkFRYXGRsSIjM3KBocEU8BckQkNSYnOCkrLR4TREU4OiwsMW/8QAGgEAAQUBAAAAAAAAAAAAAAAAAAECAwQFBv/EADURAAICAQIDBAcHBQEAAAAAAAABAgMRBBIFMUETIXGBFCIjMjORsVFTYaHB0eEVNEJi8CT/2gAMAwEAAhEDEQA/APEAAAFGAAADGhDAUaJIiiSAciaLIlaLIiE8S2JkUjHiX0iKRcqMukbvJ43kjR0jochjeSKWoeIM3KeR6voTS9ZT7N/yPRThdCafrI9kX5HdFbgvwpv/AGMDirzf5AAAbhlgAAAFOMXq5+5LyZ88aUq0mfRGJ5k/cl5Hz3pcrSZk6v8AuIeBt8Lfqz8jjaxiVDJqsxqhagPu5lMiLRJkWTopyK2iDRYyDHkTINEWibIsUiaIMRNoi0KRtEQAAGkLDsAwEFYdgGAorDsMAFBIkkJEkIORJIsiiCJxAmiWxL6RREvpMikW6jKpnS6NRvJHM02dZorG8kZ2seKmbdLPYNCoen3Qf0OyOU0Mjvk/1F5nVjeCL/zZ/FnO8Reb2AARubDeCgSAAFArr82XuvyPn3TOO9959B1ubL3X5HgGm8ePeZOs+PDwZscMfdPyODqmLNmRVZjSZciSWvvIMiyRFkqKrIMgybIMeRMiyLJMiKRMCLGADWQsBKwAJgqGhAKRjGIAFGNCGAo0SREYgqJonFlaJoCWLLosupMx4sugxki3WzLgzsdEFeSOMgztdDFvRk8Q7qWbGnkez6Gx3TfZFHTHPaHx9Cb7Yr5HQknB1jSR8/qc/rXm+QmV3JzZTrFrU27WkVUi+IyEGTLMJZWRpCrzX3M8E06jzu9nvlTg+5ng2ni3S735mZrPjw8zW4c+6fkeb1WY8mXVmUSZeihbH3jRBkkRHoifIhIrZZJlbHohkRuJjIikbAAABoCGAAUgIYpEMAABRgIYAMYhgKiSJJkESTEJEy2DLosoiy2LGsswZlU2d1oTxOBpSO90GZkcT+BI1tK+89w0Sj6lvrn9DeGm0WXqF7zNyWOFrGkh4fqYOqebpeJXUZja+8urSMDa+kZvELvaYErjlGwgyy5j0plkpGhRqPZ5I2u8m5bmeE6fqyqdk5eZ7TXxihe54tp/NSVZr9JsqS1Cutjjoaeii4qT8Dy+rIqbJTZW2bSRHNkrkWw1iLY7BG2RbIsbZFjiNiYhiAYAxErACFYCVhgOwYgxDFK4DEAAMAABRjEAASJIgSQg5FiZbFlCZZFgTwZkQZ32gst559FneaCT9IyuJr2EjU0kvWPfNGf8PHvfmbVs0+jkvUQ+PmbVyG6C1R00V+Bkahe1l4lGIluNROvaRsMZU3HO4yvaRz+ss32NlvS15Rv8NiDJqVdxzWDxcnzU3bjY2Up1HHmvxQtd0lHAWUYlzOe0lzfZ3Vzy/SXMFUhO73s7PSvLsVUb2dGcvBebOJxGg+a4n2WEqNXtrOdGMfFy3mhoo1r1pSS8zQm4wgoxOFkyDO8ocjeay58MPR/aYmnu/g1jLjyK4le1xmCp9061R/yI2XrdPHnNGdsb5HmwmenLkgox9rmlJdap4WUvOaH+DfKqftMwrz9ylSh5tkT4np+ks+CZItLbLlF/Jnl1hWPUP/ksihzq+Mqf7lJX8ICeW5BT4Ua1T38RV/62D+pV9IyfkPXD7n0PMLBqs9KliMlp83AQl2zqV5+cyqekmAh7LAYOPvUKcn80L6bJ+7XLzx+4/wDpsv8AKSR51Ytp4eUubFy7k35Hfx07hDmUcLD3aNKPkiX4R59EoLuuvIHqr+lX5/wPjw+HWxHERyqu1uoVn27Gp/QDtfwhS/1F/wAwGekan7tfP+Cf0Cn71HmQABqnNDAAAAGIAAYxAApIaZEYCokmTiyskmIPTL4M7bQap6Zw0WdboZXtURR18d1MjS0kvXPofRyr6iK7WbSdayOa0exPql3mbicxS6Tl4XuENoy2hyteCzG4k57M52dy+tjdZ8TXZ1iNVRkVXlsv0V7GiyWcKnaEG0lZ9t+mXiZMc6eqrybsulvic5HF0p/lqL6pbi6WJoxV5VqaXvJlyNDa5Fhwp6mv0p0rqQWrG6jvuoy1E78b9e457Dcps6NNU3Kba46q4vru2Y+l2e4eV40nrv8AS6Dgq1bWZu0cPrdaVkSlbq+zlitLHgdvi+U+tPmqf71S3lc1VbTvEy4WXe5M5fWDWLUdBp48oorviN/R48EjdVdKsVL85buX9TEqZ3XlxqS+SMC4mywqa48oohlq7pc5v5mVLMar41JeJVLFTfGcv4mUgSbUuhA7pvm38yTqN8W38RXEApG22O5NMrJXAVMsUgK9YAH7jHAAFKwAAAAwAAAYCGAoxisAASGmRGgHImmb3RzE6lSL7TQozcurasl3kNsd0GizRPbJM9+yLG/i9199xhZhmrVndPWvuUk2rO1mujo8TQ6P5zq4ezfT9DCznM4JJrjJtbujd8t9jl/Rn2jWDfrcV6x0uCzLXb33sV6TZgo04vsZy2U5q/TblffFfGz3+FivSnNLwir9BJHRvtcdBLLVjJzuZZ9PWdn0mrq5vUlxk/ExMRUu2Qpwcmore5NJLrbdkdJXWoRMOy2UpDqVnLiVtnoOO5LtXDKtRrOdeMfTg9XUdS19Rbk436Hv7bHnrG0313J7HnA2+mdXvibC4hXLBVySuFyNwuAZJXC5G4rgGSVwuRuFwEySuO5AkgFTHcBCAXJWMQARjAAAUBiGAASirkScOICo9PyPk4wmJwVOcnUWIq01PaqW6DaulqcGuHb2o4LPcgrYCq6NeNuOpUXMqR/Si/p0HsGhOLccNh3wapU7dllu+ht8ywkKltZRm+erxXoTu+H36TmIcRsptkp+ssvy8Do7dDXYkl6vcu/9z52sM6XTrJY4XEtwjqwrLXS/JU7vWS7OD+JzmqdFVYrYKa5Mw7aXVNwfQSLaErMjGmz0vB6FUY4enSlSU6zTlVq79fWaXoxfQlv7+ki1GphQlu6ljS6Wdze3oc5g8xcaaVyjF4xz39S3ceP3RtloDjb6lOClDjGpKUae7qae+/cjaYTkxxErKrWpU1ZX1VOq779+/V6ytPU6aL3bkW4V3d6axg5fCYvVSXbvMfOca5br8Ed3Hkstb8bbt1Ya3/oU1uSbWld4t6r4/iyb+HrBi12lTzu/J/sNlTbLuPLpGTlXt6P7al/Oj1bE8k+BcXGlPERnbdUnOE3rdbiopW7PmefYnR6vl+LpUq8GvX09Sok9nUjrrfF/TiierW035jB9/wCJB6LODUmev0JXVuiS3rrR4dn2AlhsTXoy406skn1xbvF/FNM9lwuLTUGndNHnXKdRSxcZr85Qi33xlKPkl4GTwqbjc4PqvoavFKs1bvs/U45iBiOlOZGIBAIO4CAAGAgABjREkgAYCABSACABowEAASGRAAJItoQ1pRiuLaS7ym5lZdUUatNvgpxb7riPkSV4ckmezaOw1IQp9EIxj4K30OgrR3p9LaS7Uc5lc9VLtfyOljUTUW+KOFv99s7aaxjBXjMgoYmLhXiqkZKzi93lvRh0uT3LY/5Wm/ec5ebNtGuWKuNjbZFYjJpeJTnFyeWYeH0TwVLmYXDxa6djTb8WjYxw8V0Ir2wtsMlKUveeRqjIv1UuAmUbUNoNF2subE5FLq/fpDaALtFUe8seHhVj6aUuxpNGPWqcCcKtkA9xeO4qllNGF3CEY8X6MUrv4HmvKllSUaWIit8ZbOb64yTafin/ABHplbEHBcpVRPCPtq07eLL+gnJaiIy+LlRNS+z6HlLENkTszkgAAAAABAIMAAAAYgAUYAAAQAAAQAAAAYCAAGZWXU9erTiumcfMxTe6P4Sz2suPCHYulkdktsWyzpanZYkj0fCVea1w3G8p4jcu447K8Q72vut8zf08RuRyWoqwztItNG5jXLY1zU06xfGuU3BiuCZsduPbGvVce2GbWN7NGftg2xg7YNsGBOzM7bBtjB2wbYMC9mZVWqG1MKVYJVhdrF2GRVrHCcpFf8XguutH5RkdXVrnA8oeJuqMP1pyt3KKXmzS4dXm+JV1zUNPM4liGxHWnGgIAAQBiAAAAAAAYgABgIYCkQAAEAAAAAAAAGjqMBVi4R1XwSXduOXLaGJlTd4uxHZDei3pdR2MstdzO7y+tZ/A3VPEcDi8hzCVTWUrXjbfw4nRUq5j6inEsM6fT3KyCkjeU8SXxxBpoYguhXM+VRbUjbfaRrEmsVYe2I+yFybP7SP7SazbjVcTsg3Gy+0h9oNbtwdcOyFyZ88SRliTXyrEZVxyqE3GTVxBwWm1XWq0+yEvP+x1lWucVpXO9WPZD6s09BXizJmcTl7B+X1NGxDEbhygAAAAAAAAAAAAAAAAAAAAgAAAAAAABiGAAAAAG5yCVtf936nQU6xzOTStr/D6m7hUKF8cyOj0MvYr/ups4VS+NY1sKhaqpUlA0VI2Krj25gKqS2pH2Y/cZ23Gq5gbUe1E7MNxn7cW3MHahtQ7MXcZU8QQ+0ru7+kxpVCtzHKCE3GTUqnI6RzvVXZBebOjqVDmM99on1xt4P8AuXNNHEjM4lLNPmjWgAGic2AAAAAAAAAAAAAAAAAAAAIAAAAAAAGAAAAAAAGzyn8rvX1NtTACnb7xvaL4aL0TQwKzNJEkMAGjiQAAgo0JgAAQuDABRCuZz2c85dzGBZo94z+IfCNaAAXjnQAAAAAAAAAAAAAAAAAAAD//2Q=="/>
          <p:cNvSpPr>
            <a:spLocks noChangeAspect="1" noChangeArrowheads="1"/>
          </p:cNvSpPr>
          <p:nvPr/>
        </p:nvSpPr>
        <p:spPr bwMode="auto">
          <a:xfrm>
            <a:off x="63500" y="-884238"/>
            <a:ext cx="2466975" cy="18478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030" name="AutoShape 6" descr="data:image/jpeg;base64,/9j/4AAQSkZJRgABAQAAAQABAAD/2wCEAAkGBg8NEA8NDQ8PDQ0NDQ8PDQwPDQ4NDQ0MFBAVFBQQFBQXHCYeFxkjGRQUHy8gIycpLCwsFR4xNTAqNSYrLCkBCQoKDgwOGQ8PGikdHCUtKSkpLCksLDU0KSkpKTUpKTAsLCwqKSwpLCkpLCkpKSwsKS4sLCwpKTApLCkpLCkpKf/AABEIAMIBAwMBIgACEQEDEQH/xAAcAAACAgMBAQAAAAAAAAAAAAAAAQIDBAUGBwj/xABEEAACAQICBQgHAgwHAQAAAAAAAQIDEQQFBhITITEHMkFRYXGRsSIjM3KBocEU8BckQkNSYnOCkrLR4TREU4OiwsMW/8QAGgEAAQUBAAAAAAAAAAAAAAAAAAECAwQFBv/EADURAAICAQIDBAcHBQEAAAAAAAABAgMRBBIFMUETIXGBFCIjMjORsVFTYaHB0eEVNEJi8CT/2gAMAwEAAhEDEQA/APEAAAFGAAADGhDAUaJIiiSAciaLIlaLIiE8S2JkUjHiX0iKRcqMukbvJ43kjR0jochjeSKWoeIM3KeR6voTS9ZT7N/yPRThdCafrI9kX5HdFbgvwpv/AGMDirzf5AAAbhlgAAAFOMXq5+5LyZ88aUq0mfRGJ5k/cl5Hz3pcrSZk6v8AuIeBt8Lfqz8jjaxiVDJqsxqhagPu5lMiLRJkWTopyK2iDRYyDHkTINEWibIsUiaIMRNoi0KRtEQAAGkLDsAwEFYdgGAorDsMAFBIkkJEkIORJIsiiCJxAmiWxL6RREvpMikW6jKpnS6NRvJHM02dZorG8kZ2seKmbdLPYNCoen3Qf0OyOU0Mjvk/1F5nVjeCL/zZ/FnO8Reb2AARubDeCgSAAFArr82XuvyPn3TOO9959B1ubL3X5HgGm8ePeZOs+PDwZscMfdPyODqmLNmRVZjSZciSWvvIMiyRFkqKrIMgybIMeRMiyLJMiKRMCLGADWQsBKwAJgqGhAKRjGIAFGNCGAo0SREYgqJonFlaJoCWLLosupMx4sugxki3WzLgzsdEFeSOMgztdDFvRk8Q7qWbGnkez6Gx3TfZFHTHPaHx9Cb7Yr5HQknB1jSR8/qc/rXm+QmV3JzZTrFrU27WkVUi+IyEGTLMJZWRpCrzX3M8E06jzu9nvlTg+5ng2ni3S735mZrPjw8zW4c+6fkeb1WY8mXVmUSZeihbH3jRBkkRHoifIhIrZZJlbHohkRuJjIikbAAABoCGAAUgIYpEMAABRgIYAMYhgKiSJJkESTEJEy2DLosoiy2LGsswZlU2d1oTxOBpSO90GZkcT+BI1tK+89w0Sj6lvrn9DeGm0WXqF7zNyWOFrGkh4fqYOqebpeJXUZja+8urSMDa+kZvELvaYErjlGwgyy5j0plkpGhRqPZ5I2u8m5bmeE6fqyqdk5eZ7TXxihe54tp/NSVZr9JsqS1Cutjjoaeii4qT8Dy+rIqbJTZW2bSRHNkrkWw1iLY7BG2RbIsbZFjiNiYhiAYAxErACFYCVhgOwYgxDFK4DEAAMAABRjEAASJIgSQg5FiZbFlCZZFgTwZkQZ32gst559FneaCT9IyuJr2EjU0kvWPfNGf8PHvfmbVs0+jkvUQ+PmbVyG6C1R00V+Bkahe1l4lGIluNROvaRsMZU3HO4yvaRz+ss32NlvS15Rv8NiDJqVdxzWDxcnzU3bjY2Up1HHmvxQtd0lHAWUYlzOe0lzfZ3Vzy/SXMFUhO73s7PSvLsVUb2dGcvBebOJxGg+a4n2WEqNXtrOdGMfFy3mhoo1r1pSS8zQm4wgoxOFkyDO8ocjeay58MPR/aYmnu/g1jLjyK4le1xmCp9061R/yI2XrdPHnNGdsb5HmwmenLkgox9rmlJdap4WUvOaH+DfKqftMwrz9ylSh5tkT4np+ks+CZItLbLlF/Jnl1hWPUP/ksihzq+Mqf7lJX8ICeW5BT4Ua1T38RV/62D+pV9IyfkPXD7n0PMLBqs9KliMlp83AQl2zqV5+cyqekmAh7LAYOPvUKcn80L6bJ+7XLzx+4/wDpsv8AKSR51Ytp4eUubFy7k35Hfx07hDmUcLD3aNKPkiX4R59EoLuuvIHqr+lX5/wPjw+HWxHERyqu1uoVn27Gp/QDtfwhS/1F/wAwGekan7tfP+Cf0Cn71HmQABqnNDAAAAGIAAYxAApIaZEYCokmTiyskmIPTL4M7bQap6Zw0WdboZXtURR18d1MjS0kvXPofRyr6iK7WbSdayOa0exPql3mbicxS6Tl4XuENoy2hyteCzG4k57M52dy+tjdZ8TXZ1iNVRkVXlsv0V7GiyWcKnaEG0lZ9t+mXiZMc6eqrybsulvic5HF0p/lqL6pbi6WJoxV5VqaXvJlyNDa5Fhwp6mv0p0rqQWrG6jvuoy1E78b9e457Dcps6NNU3Kba46q4vru2Y+l2e4eV40nrv8AS6Dgq1bWZu0cPrdaVkSlbq+zlitLHgdvi+U+tPmqf71S3lc1VbTvEy4WXe5M5fWDWLUdBp48oorviN/R48EjdVdKsVL85buX9TEqZ3XlxqS+SMC4mywqa48oohlq7pc5v5mVLMar41JeJVLFTfGcv4mUgSbUuhA7pvm38yTqN8W38RXEApG22O5NMrJXAVMsUgK9YAH7jHAAFKwAAAAwAAAYCGAoxisAASGmRGgHImmb3RzE6lSL7TQozcurasl3kNsd0GizRPbJM9+yLG/i9199xhZhmrVndPWvuUk2rO1mujo8TQ6P5zq4ezfT9DCznM4JJrjJtbujd8t9jl/Rn2jWDfrcV6x0uCzLXb33sV6TZgo04vsZy2U5q/TblffFfGz3+FivSnNLwir9BJHRvtcdBLLVjJzuZZ9PWdn0mrq5vUlxk/ExMRUu2Qpwcmore5NJLrbdkdJXWoRMOy2UpDqVnLiVtnoOO5LtXDKtRrOdeMfTg9XUdS19Rbk436Hv7bHnrG0313J7HnA2+mdXvibC4hXLBVySuFyNwuAZJXC5G4rgGSVwuRuFwEySuO5AkgFTHcBCAXJWMQARjAAAUBiGAASirkScOICo9PyPk4wmJwVOcnUWIq01PaqW6DaulqcGuHb2o4LPcgrYCq6NeNuOpUXMqR/Si/p0HsGhOLccNh3wapU7dllu+ht8ywkKltZRm+erxXoTu+H36TmIcRsptkp+ssvy8Do7dDXYkl6vcu/9z52sM6XTrJY4XEtwjqwrLXS/JU7vWS7OD+JzmqdFVYrYKa5Mw7aXVNwfQSLaErMjGmz0vB6FUY4enSlSU6zTlVq79fWaXoxfQlv7+ki1GphQlu6ljS6Wdze3oc5g8xcaaVyjF4xz39S3ceP3RtloDjb6lOClDjGpKUae7qae+/cjaYTkxxErKrWpU1ZX1VOq779+/V6ytPU6aL3bkW4V3d6axg5fCYvVSXbvMfOca5br8Ed3Hkstb8bbt1Ya3/oU1uSbWld4t6r4/iyb+HrBi12lTzu/J/sNlTbLuPLpGTlXt6P7al/Oj1bE8k+BcXGlPERnbdUnOE3rdbiopW7PmefYnR6vl+LpUq8GvX09Sok9nUjrrfF/TiierW035jB9/wCJB6LODUmev0JXVuiS3rrR4dn2AlhsTXoy406skn1xbvF/FNM9lwuLTUGndNHnXKdRSxcZr85Qi33xlKPkl4GTwqbjc4PqvoavFKs1bvs/U45iBiOlOZGIBAIO4CAAGAgABjREkgAYCABSACABowEAASGRAAJItoQ1pRiuLaS7ym5lZdUUatNvgpxb7riPkSV4ckmezaOw1IQp9EIxj4K30OgrR3p9LaS7Uc5lc9VLtfyOljUTUW+KOFv99s7aaxjBXjMgoYmLhXiqkZKzi93lvRh0uT3LY/5Wm/ec5ebNtGuWKuNjbZFYjJpeJTnFyeWYeH0TwVLmYXDxa6djTb8WjYxw8V0Ir2wtsMlKUveeRqjIv1UuAmUbUNoNF2subE5FLq/fpDaALtFUe8seHhVj6aUuxpNGPWqcCcKtkA9xeO4qllNGF3CEY8X6MUrv4HmvKllSUaWIit8ZbOb64yTafin/ABHplbEHBcpVRPCPtq07eLL+gnJaiIy+LlRNS+z6HlLENkTszkgAAAAABAIMAAAAYgAUYAAAQAAAQAAAAYCAAGZWXU9erTiumcfMxTe6P4Sz2suPCHYulkdktsWyzpanZYkj0fCVea1w3G8p4jcu447K8Q72vut8zf08RuRyWoqwztItNG5jXLY1zU06xfGuU3BiuCZsduPbGvVce2GbWN7NGftg2xg7YNsGBOzM7bBtjB2wbYMC9mZVWqG1MKVYJVhdrF2GRVrHCcpFf8XguutH5RkdXVrnA8oeJuqMP1pyt3KKXmzS4dXm+JV1zUNPM4liGxHWnGgIAAQBiAAAAAAAYgABgIYCkQAAEAAAAAAAAGjqMBVi4R1XwSXduOXLaGJlTd4uxHZDei3pdR2MstdzO7y+tZ/A3VPEcDi8hzCVTWUrXjbfw4nRUq5j6inEsM6fT3KyCkjeU8SXxxBpoYguhXM+VRbUjbfaRrEmsVYe2I+yFybP7SP7SazbjVcTsg3Gy+0h9oNbtwdcOyFyZ88SRliTXyrEZVxyqE3GTVxBwWm1XWq0+yEvP+x1lWucVpXO9WPZD6s09BXizJmcTl7B+X1NGxDEbhygAAAAAAAAAAAAAAAAAAAAgAAAAAAABiGAAAAAG5yCVtf936nQU6xzOTStr/D6m7hUKF8cyOj0MvYr/ups4VS+NY1sKhaqpUlA0VI2Krj25gKqS2pH2Y/cZ23Gq5gbUe1E7MNxn7cW3MHahtQ7MXcZU8QQ+0ru7+kxpVCtzHKCE3GTUqnI6RzvVXZBebOjqVDmM99on1xt4P8AuXNNHEjM4lLNPmjWgAGic2AAAAAAAAAAAAAAAAAAAAIAAAAAAAGAAAAAAAGzyn8rvX1NtTACnb7xvaL4aL0TQwKzNJEkMAGjiQAAgo0JgAAQuDABRCuZz2c85dzGBZo94z+IfCNaAAXjnQAAAAAAAAAAAAAAAAAAAD//2Q=="/>
          <p:cNvSpPr>
            <a:spLocks noChangeAspect="1" noChangeArrowheads="1"/>
          </p:cNvSpPr>
          <p:nvPr/>
        </p:nvSpPr>
        <p:spPr bwMode="auto">
          <a:xfrm>
            <a:off x="63500" y="-884238"/>
            <a:ext cx="2466975" cy="18478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032" name="Picture 8" descr="http://t0.gstatic.com/images?q=tbn:ANd9GcQQwa6KhXcJfU-liX983SO7SmR4wAmqob-Ce-LEFSbpkKTHcKDN"/>
          <p:cNvPicPr>
            <a:picLocks noChangeAspect="1" noChangeArrowheads="1"/>
          </p:cNvPicPr>
          <p:nvPr/>
        </p:nvPicPr>
        <p:blipFill>
          <a:blip r:embed="rId2" cstate="print"/>
          <a:srcRect/>
          <a:stretch>
            <a:fillRect/>
          </a:stretch>
        </p:blipFill>
        <p:spPr bwMode="auto">
          <a:xfrm>
            <a:off x="6156176" y="404664"/>
            <a:ext cx="2736304" cy="1872208"/>
          </a:xfrm>
          <a:prstGeom prst="rect">
            <a:avLst/>
          </a:prstGeom>
          <a:noFill/>
        </p:spPr>
      </p:pic>
      <p:pic>
        <p:nvPicPr>
          <p:cNvPr id="1034" name="Picture 10" descr="http://t0.gstatic.com/images?q=tbn:ANd9GcTYkYGl7QgHBAlrsUPdkivTNmbnmlU7MW-d2Vztsf3QcWCSOWVw"/>
          <p:cNvPicPr>
            <a:picLocks noChangeAspect="1" noChangeArrowheads="1"/>
          </p:cNvPicPr>
          <p:nvPr/>
        </p:nvPicPr>
        <p:blipFill>
          <a:blip r:embed="rId3" cstate="print"/>
          <a:srcRect/>
          <a:stretch>
            <a:fillRect/>
          </a:stretch>
        </p:blipFill>
        <p:spPr bwMode="auto">
          <a:xfrm>
            <a:off x="6300192" y="2564905"/>
            <a:ext cx="2466975" cy="1656184"/>
          </a:xfrm>
          <a:prstGeom prst="rect">
            <a:avLst/>
          </a:prstGeom>
          <a:noFill/>
        </p:spPr>
      </p:pic>
      <p:pic>
        <p:nvPicPr>
          <p:cNvPr id="1036" name="Picture 12" descr="http://t0.gstatic.com/images?q=tbn:ANd9GcTziwgctABK7Pn7lbG5o5VC36pL4HiH6ToyPr6rwFRC4LHblH1cjw"/>
          <p:cNvPicPr>
            <a:picLocks noChangeAspect="1" noChangeArrowheads="1"/>
          </p:cNvPicPr>
          <p:nvPr/>
        </p:nvPicPr>
        <p:blipFill>
          <a:blip r:embed="rId4" cstate="print"/>
          <a:srcRect/>
          <a:stretch>
            <a:fillRect/>
          </a:stretch>
        </p:blipFill>
        <p:spPr bwMode="auto">
          <a:xfrm>
            <a:off x="7740352" y="4509120"/>
            <a:ext cx="1403648" cy="1828800"/>
          </a:xfrm>
          <a:prstGeom prst="rect">
            <a:avLst/>
          </a:prstGeom>
          <a:noFill/>
        </p:spPr>
      </p:pic>
      <p:sp>
        <p:nvSpPr>
          <p:cNvPr id="1038" name="AutoShape 14" descr="data:image/jpeg;base64,/9j/4AAQSkZJRgABAQAAAQABAAD/2wCEAAkGBhQSEBQUEhQVFRQWFxcYFxgXGBgXGBgWGBoVFBgUFxUXGyYeFxkkGRgXHy8gIycpLCwsGB4xNTAqNSYrLCkBCQoKDgwOGg8PGSocHBwsKSkpKSkpKSwpKSwsLCwsLCksLCksLCksKSwsKSwpLCwpLCkpLCwpKSwsLCwpLCksLP/AABEIAMIBAwMBIgACEQEDEQH/xAAcAAABBQEBAQAAAAAAAAAAAAAEAAEDBQYCBwj/xABFEAABAgQDBQUGAwUGBQUAAAABAhEAAyExBBJBBQZRYXETIoGRoSMyscHR8BRCUgcVYqLhFjNykrLxJENjc4JTg5PC4v/EABkBAAMBAQEAAAAAAAAAAAAAAAABAgMEBf/EACkRAAICAgICAQMDBQAAAAAAAAABAhESIQMxQVETBCJhFELwI1JicaH/2gAMAwEAAhEDEQA/APRxLhGXEoTCyR61kEOSGKYmyQ2WCwKyfteUmmYKLPlSyi1tKDxMVkyeVGKKTgTLxOISXZKsqf8ACSVD0aLgRx8knJ7KERHLQ5hoyoLE0JLcIUNBQHZWOAjg1hoYwqA77LiQIFxLUaJ0IeIcYkBmL3f0goCGOo4jpodDOFGrCEg0qzwJOxzE0UOBy5h1vHJ2w4YlNyR3VIvcVenCI8joMMKZNfkIjStxSGJiqJGUYgWmJTHKgBBQwKZJa3lpAszZUqYC4BWfy5a6l30uTSnEGLeUEn31EDgBX+kCTpbF0k0NDZQ8ozlGykzJ7fkKQDJTKIfK5IqSPzBlcHekZeakpHXTg3ER6XOnukpmAF/zfMtXxjPbT2eAj3QsvVVHyEuXLOVc6xiouGkNmTmAijg0DtawLffCHmJD3pVqM/hpDzpgCrNa3L5xznctFkkSlR0gDW7jo1Xci2lOcMpB06QRKwgKVZjlKQ4BuS4DeTnwhjOe0HIj0+scJ9IechyyRSGRKNiW6wgOVEaQoX4ZXLzhQAfWgRCyxPkhZI9LI5yDJDFEEZIYoh5BZjdvyAmeoi6gknq2X4ARC8TbfW+IXyUkfyoPziGMJdmiGJhnhzDRICAh8kMDDLXAA0M8M8M8AHSQ5aI8UgaRNLQ8QYkgUBeEwBzHWekcEwPicaiWO+oD4+AFYBksxIMQmSIAXvHK/iPgPmYklbclK1Keo+YcQrQUw9oYqhkrBDguOUM0MDhRiNUH4fZUyZVKS3E0HmYHmJyEgMTx0hWAMpBF6RGVR3NU5u8QkQDIVpcwJNlN9IsJ01vdDU6k8yYDmF4VWOzPbW2KhbqSMp+PWKjCbKynNOSrs6gFPECpDhi1HDjrGvXLBvGW2kidQrJ7MlRRrlDkUH5bCljeM7SGHYs4ViJZqkAoGUhRWopBdYLMkJetys8GihmhI4ji55m3g3rCUWBb7+3jiWQQygX4/JvOByyJHUryr8ImwcjMFKJAyhy5YkEhIygkZi5sNAYjb+kcrlk2L/foISGRmaeUKJUy0t7q/wCWFDxCz67CIWSCMkLJG+Ry2QdnDFEE5Y5UiDIDzrbBfEL/AO4fQ5flHDxHipuZeYhsyiprs5JZ9esdiBmwjDQ8cvCA6AjhUO8cwwGhjDw0ADGBsQaiCVQFj5oSCo2AJPhWExoqttbZ7IZUMVn+UcesZWdMUokqLk3eJMRMK1FSrkuYiMYOVmqRCY57Yi0PLXmSCzcjHKhCsdFpsrbJSpnblof6x6XsraMhOHTMSylGhQR3kq4F9OYv6Dxoxpt3NoverUVz4H74GKWyGa7aW3Jk2hOVP6U0HpeK1RiYyyaswiRISBYk8vrGml0SAkRGpUETj4RCEPDAgXEYlP0gyTKSS6iwHmeQgmZOIDy0pQmwOp6E1iGxlcrD6BNTYXUfARh9rJVnatAlLPq506iPRMKguVFTcVk+g1PhGF2lJCZuYKIuRxbMa0qNYwm9l+Cp/CEqKdberUf5taISGNNIIxDE91xUsFXa4JPSO8BsyZNUUy0hSmJNrBrOb6NcvSKjbJAkqJJrCSq9S/3rFvOwqZE4CbLzBHdmh6FVcwBAowILcRwhsBhO+ns0y86AZqErY9smjySk0UvLmZNCQ7VyxooAV4wiyHAU3Qwo6n7QWVKIdIJJCUkhIB0AGkKFihn2DlhZYkaE0OzLA4yxHOokk6AnyieBNqryyJp4IX/pMOxYHl5unwid4HV7wghKSbRqMYmK3a+2kSE1qo2H15RYTjlBJsASegqY8y2hjjOmKWrU0HAaCJbGg/F72zlGhyjlT+vrEeH3pnpNVE9a/GKtUMBEWXRvtj7xJnUV3Veh+hi3JjzLDLKVOLiPQNl4vtJQVrYxcXZDQWTFPvAr2SubD+YRbRUbf/uz4fGCXQIyZTEZaJlhzTnQ0fnHIwYFKt9/fhHO0bA6hESkxOaUN38OTRytEAwRQgzYcxpwGigR8/lEKkRPs1PtkdfrFR7IZ6NgsOqYkECgFTpTWJJuBUASAG4n6Rzh9rK7GWiyUiw1LkueMRz9tKPPhy8IrdklfOkke9T74RBlcsAT8YkxE8VWssBcmKubvolPdlJIHGxPixPwh3QFiqTl96nW/lDrlghwCeZ+QgDBbblr94HNo9R5/WCVTydYXYHK00+/SMtt7CzBkDDvIzB7hBJ7z6CnqY0przjPby4laRLCW90pJyjMzgZQS510jKZaM6JeVTKS7FiOhqOUW2z8MDKpmlrVnKJilmWhkpOdLkVJBCWBF6863DYpSGKUAtqQ4BqLGj3vFxjsROlJT2olLUtCVB8pIQplpHda+aqb3BpfWH5JApaJk3LJUsBCAvIS2QkOT3xQihqSQKxebA/Z7icYAZK0kJRmQQ472Y5Ugqyt3qvoKgGKXAYUzSEqWod3uvUAOwYE1d1UGrsI9c3N2MrDz5EzEA4Z0JQFkBSJ6hmSAVqfsVqBDCjsAknXTXYjyobvpDicsypiVKStBSSUqSSkgnMOH+8PHt+8O6GHm4mZMmSJKlKIJKvxDnugOez7rtwh4NFaN7ChQoyJFFZvHNAws3mkjzYfOLOPMd+yle0pTTwsoQp5ID9k6SCpShQFRKaGtuUVFWwYD+cePwgozD0EBBff8/hE+aNSDnbOMSnCzgEuTLWHPNJFBHlpEeibeV/w03/AY89IiGikcrhkw64ZMZlhMsRrt2FeyPWMnLEavd0eyPWLiTIuSYqN4ZRMkkcUh/F4sWiv2wv2bcwf6xbJRmDKXpz18R6sIRQp9Wpw/hfjzgwCHKYiiysUFXavQc6W+3hstK3g+amBliChghTE2z0e1R1+RhlJiXAD2qfvQwJAbEThkSBVTV+ghSsI9VEAc4EQtomkSlrolJPQfOGyTOb14sGZ2aC6U35qNfQN6xnssWu25RTPmA3froIrGrGYx8POyqfTWNVgi6fhGUyOY1exl5UJJD0tFJCLDCji4TqR9YrcVs+XiZ0qWhK1VWHDE2o40lhiSb24wXiMSVXtwFB5QHhcfMw+ZaLmhAqWJFGFfBxQVjN6dspdFCjY62ISEqUn3i4JSk90HLYqcilWpxMd43Yi8oBkrTkABZmcn8yrJJvq8X2GkicO/QkhTtkzEChLC/IcI9M3DkSR7wT2jABwpy5SfdWmrKA7z8eETCVsHoqP2VbkKlkz8SgVAMpCmXlse0zEnIt3DMCI9OxGGStJStIUlQZSVAEEHQg0IiQCIcbjUypapkwshIcliadBUxq3ZKMrP/ZvJKiUYjEy06IStJSnknOkqbkTS1oUSq/aTg3vMP8A7aoUL5PyVTNZChRnNub6SpCsiCFrChnAPupdj1OjaV4Qm6JNHGD3n3bRIXMnoLdstDpbUCYSXNQHagpTWjc4P9q8pS8ikjMHsq7PVIN7RLvNttOIw0laLKUp70KQKVAf3oqEt6BmWSe94R2YhQe8ekSPG5AHtk+wmf4TGHWiNttk+wX0HxEY5QiJFIHWmGQiJ1pgTEY9MtTKez0bpxiKKD5aY1OwR7LxMZpAjTbE/uvExcUSw8xW7XHd8vnFiTGf3t2iZMkKDHvJFX1Czp0hsSIAIcxl/wC1yv0p/m+sd/2uP/pjwUfpE2ijQTYGWIp/7WP/AMv+b/8AMH4TG9oCcuVi13+QhgdqiXAf3g8fhESlRJgT7QeMMDdyMBLTLQtSsxKUnKNHALEw2L2qopyJ7qeA16xXpxAygVNByEQzMQTy6Rnj7HZmNrp9svr8hFeURYbQ/vF9YDIiqEcoRWNLs5Ps09IzssRf4WiB4RXgRYfhw1T4a+UDbJwRmLITVT0AJFyRUjqOpYDhCTIJD6ak29bwTu1j1YP26VAAEJyktmSVAEEAgs1eojB/k0RcbubtdrNQVUUV0dKlpZNwoCoQXUHdNSesel7P2FKQkIEsJCclqAqSKLBBB1ILiur6+Yj9qKZa1KSAFEvRb3AdnQWBYcbQ079sSuP86v8A6JTEKVLSY8Wz2eMf+1Hay5OAUmWlRVMIS4STlTdSiQGGgrxjyraO/MuaorWl1H/qYlumUTgIDk7ekTVhKJMtKjYgTCQzlwVTTw4aw3OldMagvZUnF4n/AKn+U/SHi6mYyWkkFaQRcEiFHN8n+KNaPUt+d+ky8IoYdRE5aghBZsv5lTOgAbqRHlex501cyalYdZSSFJy0d+gqR8YI3h2l2hQoHIhTlKanLlLEHiSCDC2XiMqMyf15VUuQAX9SI68VJVMywpAR2Qkz2yByp6BkgcmoBwHGNolbSkJZgMxu9SwOlB3X8YhlLBIJ5QErabTShacpUo5Eggkpc5VAAvUB+Ub4KLWzJtsKlnvHpEojK7fx05Kz2UwIASCRRyc13ILhhaLrYs+cqUFTmClVAAy5U07pfV3rzEUnZLVbFvOrs8HNXqACBzzJEec4Tac5TkJCkgEmjUFTURvNtYoTAZebukEKaru4KeFooMPgUJV2UtxZ7FyTSnhETtKy4JPsiQSQCpJSWBYitQD8DHIWkqyuH4awRiHCiFaOD4UiBUjIpIIbtCpWtVJehPQ0HIxNjoFm4qZ22WWUkUcOl/4rl7RttlrCZLkgAOSTQADUk2jI7M2EozFT3oVKyjjcO/C/pF3tLHiTgVKNSSEgcSoj5OfCLi0S4l1hMeiaCZa0rALEpLseB4Rmf2hK/wCHT/3E/wCmZEe6E9f4mdmSQlYBc/qTQdSQVGOv2iH2CP8AuJ/0zIO0JqmYSXLBFS3QP/tEi5eWkafAblrVKCZuVCnzAg5lAFnSoUF+dPj1vBul2cmWZIUspB7R265kpFWZ3FWYHjGbhIecPZkgItFJUUpCVlPeU7Ej9PCIdnyUKStKqEhwWdmrSOpRIQk29896lDla41ggNqgROIUopBKyTbvnXrSL7YmLCAlUxTBjUnqw9IoMGsCYgqDpFxdw0bPZ25ZngFbypR7yQGztVhlsKHWvKNUIuk45HZpXnTlIoXDH+tD5RI0V20t3zh5CEIdaApXeIFlOe8xpVh4Q+xphMoJVRSXHgCQPp4RN7oeOrKLaGGyz5kwr7rqLGw0u/wAo4kz0rDpLj74wZtaW6luzZjcjTRor8NgFS1LJZlEM2l6QXsK1YSgVi9wvuDwijRFurEiXJK1WSBa5sAB4kRVWSczdohKyCk0a9AeITr4xabU2LmwkvEYP2gKgmZJmJSpYUQSOzdLKsbJJ14xkcNiFYmcWyJuzmrUpQdKlo1w2WlWDTKMvNO7VRdSi2RKTRiclS9xxjl5VK0jeCVdlJMWpJ/uykj3gZUpKgeFJTu8SyMekf80A8O4D5NFKoq7UoUDLUklxzH5TAycLMXNJQFP3WIcV4hXERD431YZm82fsuYupmTEIOoKnbjlBFPKJ94tkTMIiVMXPUqTMIykzJmUsCSFIUWdwDXwtGMwUwleZSliaFd45iFOwvYikX22BjF4TCysWFZMy1pWT70tVASLBQZWj95JMJ8cXpXY7fYOvEIJcMQauGIL1d4UUBS1AokCmulNIUZ4fkeRdowisQhIQUul6KJsctmB4GK3bEybhlCVmAsvuvzFyOREW85HYkLlKTVnAKTWgoI5xchE4pVMqRrZ3a79B9I7ocbk6JlPVFjsjErXhiVF1pyE8cqytlEdE+oiXYmFGRUxQBmKUsFV6BRSAOAYCM3tBBQp0rUy9LW6XFfCNNu+34ZDalRPUrU/rGiTWn2Yt+iq23jci3IcB2erHi0KRtRaZBzBwpClhz+Vm1vYlucZ/aO35alquWUWo9j1ZqcY0mDWmfs8TNUBbOf0k0LaENTpwhuu0CfhlZgJhIUVXzfSFLQrtO6lRJZjQAMCbnV3hbOmlac2QgEmwvzMGYoTEylKQFJUkAuz0F6ENaE46oeVOyr23iFpUrOoOaeLX++EDbOxypk2UFOQlwCeYIeIcdtHtEDMQVKIzNT0HQQPhMRlUD1/0v8oxaOvjrG2W6NuTWYKADnQU43gjaGIK5KCtJWlBzFqVOUIJ8xGZ/ePLzi2G0vYpf3hQgOxrmQa3uryHKLxS2i/qOXilFRh2aPd6bnWSQAUio4E0A8ngjePCBX4ckOBOzEckImGviw8Yp91sR7XViG8Wdzzd4tt5toIRLl5zYmnVr+J8oJPFaOBVJ7JZGIOdQ4MNOANHHMw20MWpPZ5QakkswZNQ/ifhFdgtryAP76W+pKkX6Kiq3n2oFykpRNE1WY2USUpLnL3TlIcm7to0DujnglntaJ9pzJHaOgAKPvhNirhSx4wHiZ6VFMuYlwr3SPeSWALHx6Uit2Vz/UflBeNmlCO0Y5g6U090qq/O3wipw/pr2EOR/M/X86K/B4BCcR2a1ApSsAn8pAu/B6DlXrHpOBx2YU/UU/D+vlHlaMSAgggkkVJfq8b7d4ZZEsUcJSSP5j6mJ8HQaGasH2ajSYCnhQgVfRnFYy+7M8HtGDZClAYuKZqgxNv5MP4aVluFqtdhLWo1GjA+Qiv3BBUmbQ5QUebKf0aBKuwvVIixo9ssvTMXo/B6eHrEyXVLUVEUtUd6os14C23iEpxEwOAQpYqRQg0BeIjiJYSkBQer1FbRtPjTipJ1QlNrQSg1gneBJ/CBtFJJ6V+bQDKmPF3jEA4Kc+koEcznlD5v4RF0CMnu4T+Klc1hw7ODQv5x6DutvAiYlEsqeYJbq/8AAhJc8xlI8bNXEbo7P7WckheUpmIejjKpQrccD6RYz2we0soIdExSJjBgHWpJAJqWDV/hEJTTdFVoI3wQEY5RDkqSkmtHKQn4B/GItl7XW5ShAUA5IfKeAY2i53owAXiQTMQh5aPeSomxFxTTjFDjpKpK5YkTEqVMVlcS0hqgDVWpHC0ZJ/eU1o0+7mHUsGdNQASe4CKgDXzt0fWPR9sYYYvZSitIeWjOlQYVS4UGFqA8qjhGMld0JAqzeOkaLc/eD8Th8XhsmXLLmEHMTdJQRZrt5xU5ryJI8exEnKogEX1HGsNA+LnHOp7vXrCjnostUYdCE5sopXnBUxTpIYgnjx0H+8ALnd1uKh9YKl4sKBCkkMerjWOziklpmcrYDtKeVS0tQgh3uCxcEdfhGikTwiQMtAEPQ1qnMeheKbHqCgpIFSxfVwwf0aB+0AlgAd4gC1Set2pENu3ex1ZTztjASjMDsFJS3UKLv1DeMbGdgkSsBMTKoDKUosSXJRVVTq2nKKHEqAlqQLBIqxBUp83l9YdOIP4fLVshHp1gToTQZuy4woU7d5Zvo7WPSNbhFuhILsQXs3D78IzG78xIweXNYrDFquSXqecW+ycUnsAVKSMpPeJbUi9uHnFEmK2rsoylMKhKiH5CxPhAgw6ncCwfwa/T6xe7wzkrmLykKBILjmAT6wFhUAzdKsG5UtEN7NozaVFEiWVIUrROX1MWUjDK7DOU9zvd7S4T4VGsWJkSxMUgBLE1DRHjkJAUlLAcB5w7M8Sfd+k9Jykd4gitHTQng9LxFvnMKgolY98MkcCkX8vWOJZABezi/QCANvL9mkfxfAGC7QVTKPNFjsmQFlWbQCK0xa7CuvoIkA6WgJzAWA8akRaT8OFyCk2cHyivUGt+YgHkOUGz1ESwHBcqB/8AEt6vHR8saxOKX083NT8JlYrZUsaxY4TbqkBykEDgcv1gcUuIL2hJCZUosxUkl+IBy/EHyjByo7aLrDbUl4iWUTUhAyrAJUKqUko4ACileUL9kuLw6JM3tiM3aAgLUEobKKnU1egGkUOJXRKEszA83r6RTbNDZx/F8HETL7lpj6NV+0bYEgGbiJM9KyqZmKUlOUZzZITUAEih0jL7H2WJkpSsyQymYqQDYFwFKBPgImxMgrSUhgS1zzjnC4EywQTUl/pExTSqwezv908FD/OgfOLPH40jCKQWchKaEGjirgnQQCEcIadhCpJHj5RaYqBNh4/sZyS7A0PJ7HwLGDt60rGKVMW+aZ7Rzckk5j/mBiqXhmLvwi32vju2lpLEEAqHiwIdqgNC/daLXR6Rs8ysUlKytCBkSAZiJBzF1ZmMxCiwprrC2nu9KCUzELlLUhaFdwYcFswBYy0BWr3jz7ZU98NlzZcq71soGlByPlBGBVlmpWVpZJJbMA9CALUjHD7rsMtUbVUxkknQE+QeLj9l2FyYbEzFBgtKkg8cqFKLHk/20YH+10udLUhKVpWQxBYjLqQofTWPV9jzcmxJikgg/huDOooPeDc1Mf8ACYfJTmkilaieXTN05SyVGbMJUSSe7c+EKM5MwZJJJVfhCjPCX9wWSzJ4FLgiw0PHlBmGHdBOoEA5SLgPYC5Jg+YWMtJLWJe3AVjZutEVYHjJJWpWUEgl/vpAasKocbsH+9BFmsh2FQ5hjJBuDTrGhJULUbRypagkgcGi4GCTwjidhWUkDmbCwp5ORBYisw+bIpL3F+ZNxBuMlui9qjkRa8S9goZh3e8GerjoNY4OFVx9IjHZVgbqu108OVTEcnFqQugKjwJZPjBxwiyQ6iQA1gkNra8EJw41b+kUlQNgGHmd8KUQKuSYRJzZhz531AgoSKM9RS9218ob8Nz9YrQrIJpVQMKcA3m14HOFK1JCkgpB560g04ccfWG/Dn8q2OlHhCsCn7OR2hTkoD96xL+70yVkDVrl2o9onVhFVeYSTV2DhV2bhC7xLqzE6nK1qWESO0PhUlSk8Mw9GgjFSVJCQoNQnzJenlEA0LEHpBiVqURmKzwo/k9oNdjvwV6phAs7DSx1pA2FWez7zm7cq28/jF8pKEhwuYFUploX4sqhvX0h+34TFjrm+TxLmgoq5jKLtoBXkAOUJGFRqlXgW+Ri0WiblBTnUltM5DeApDYTBGZZcsHgtWU+orDUog0yvOFRRgvxUFfBAgiWlQLhbfDpB8/Y0xArlP8AhUlXwMDKwyhUuPMRSpi2RssWWPvqGiLEZiGVlPgkeqYJlyVczEc4KT7oB++ogpDsppuHWhlMpNe6rmKgg8RHEhBPdqQzDW7vGsVg86UJLUAJ68vOK7FI/DzgtIGUyykV1zPUXaIzLxAtn7LmhKlFPcZzUdLAvrHeIITLU4LtTStoudhYpUwTJdCSlQDCjkMPVvOKTGGYuUqlAHVSzEH4wJ+xNIppC2LuRzFxFvsucrvd9TEVqai1f6xFsTZiJ1CpaVAn3UZwQztQgpVQ1NOjQfszZUxUolCVUUxISqzOzkCvLkYG0ti2TiXK1UX6f1hRErZk5/z+sPE5r2Fna5agoKKg4DNalzEmJmFbmgB6sOTdI9Okbv4cWlG1nSl/MfPSJf3bLyl5SWFA+VnLXp19Y4f11dIeB5P+Hmfqp96w6MDMJ97wf7pHpw2LKoDKltRyx4/Fngibu+PyCUHAvUihfK4e7xK+tT8BgeXHZqi/eJPAE/Pwjhey8vvA/wCaPQV7qLUus4IendQSC7sNOlBES9yct5gJevdDPwpFfq4+WJwMKNmgaesTStlPWv8AMflGix+x0yyQZpcPVKCoCj1KU8GvFPNS57kxRewyr6UpFrmy6FVAM7Z+W6T5GIlSSk0FeGXl1fhBMwqoCVcKhVbjVrNpEBUx7ub1H1i1NsljhC/0ny+cRqnMbEFunrHX4tY1PnEsvaI/PLSrq/1is5C0QFzxr4/OEcGpuX3ziabtEflloHRL+pMRDFP72bwYfKFlINECpIEJMkksBXxg2Xi5aW7qzqXynwBKemkFYfbctBcST19n85ZhOb8IdIGlbDnKshRfgR9Y4/cGJFkKav8AvFsjfBrS2PE5B0IaUIhVvZMf3Q2opWnEJeIz5H4Q/tKqfh5iGCqEgGqvnEkkLsVgc/e+AMGp3qmC6ZZb9SQrlV+sdje6dQBMqmnZjp9YeU/QKibZ0yamiVyy/GUSfElOtTFtOwU+Y5UjDTBxKFIPwHpFXh99cQPdEsDgEMPEgwWd/ZzNklGjWJfTQxk/kvpGikjj9wTQ/spVASxnskgcM1UmhFVekUuLlEGspUrqp0/5mb1i4TviskZpGHVVyOzqRwfTqBHU/etExeY4OVVtS7DgyQHvG8Zzj2v+g6ZnACOB8f6xKMKtXup8nMaiRtXBpU4ldmWqlaCpL8spJAbg3jBOJ3rwipMyXmMhakqSFIRnAcEZhVJB5FvGNPmb6QYmfwoKUOq4FRrR6RVTiZlZiAPEmkDYfbE6UQEqPcU6VatUc6VsXj0Pd/fWXPR7bs5ShQkrSArmEqYjpWHJuLurH3o8/wAOs4dYXLBVoRahrfjSC2mTFZhKWAS6lUuakihA849MRtTDm06T/wDJL+sQ7R3lk4ZGczU8gghRUf0gJfzNIzfI5aSHjRlN28ClSpqly0rUiRMUl0jMFtlBCgHdyNYN2Zg1TcBNlh8onS1BiAQQlb1PUQHsXa658rGKQQjEzUHs0kEAurtVZOJZLCruQWaoj3C3jJX+GKQDNYgqKm7RIJTwKQUlVa1y+Ocoze/RdxqjpW7oBIKpgIOoUfVKGMKNivZMx6yweYcjzzQowuXsnBFllS7FKSL2D2fXieHEx2iU9S1QdCFWIJtXpw6wFiFKCQQ5BFKvl0qCHDgPrfnHUozGsEitDRLWcUHPTjSPPxY6CZssEgFYLMwynxAGvF+kcTqB3clj7rfpqxL6A+PSByHDuB+Wj0Z+VrkPSsOlCXLqBApqFEu9SzvbTzpC2FEqUsPyl6i2jMK1BqIUiYkEABL0LcrFqRFLmB3ADGiu8WrTMLhrBn9HERfieAALClTSoc1DH70gcWIP/EglqO9uI4nTk0RTlhqpfvHM6WtqwB7tGbrA6sSpSglQsWvpRmH2bw0ybVy4Aa9QCTfxp0hUxaJlzpahlyIykMxD3Ya9bfWKnF7EkzC5koBepS4/hslg9XbpBaCBzCa90vfUh6a6xOGcsQBSzkNq5P3TSKTmug7KebubhVAnKoMxDKrShcEUJb150YbjYYlJCVUZzmLKHGmlT6Rby5xS7sa6MT1ZrB/WO8MSFuHYs4dx1ra/CL+Tl9sWKKGduXh8oKcwYvdw3Mnp6wjunhywKVA+9RfFjlP++saEqbNU878HJNG5RAVJBa3Ik0Dizgaj5QZ8nthijPK3GkFyFrHIkHi4ZgXZm5w8zcuQnMSVtXKSQK15B6iNQJqWDl6UFRS1XLePSOJsoEEB7u1CHewpT5Q1ycj8sMUZpG5UklKSpZOrU0poRr6WrCl7jSWbOoKpdIPF6OKnTpGnIYEpFGYhhq3TiR/sYHbusQRrXMX6ve5h/JyV2GKKI7kygKhbEC7M7s4YfSCMNutKSHQkilQ4B5VA4nX5RZBIcVqNFVcWe/Gr8BC7XLVwCx5OeF+91iMuR+QxQHL3fkHMCghwyg9xdrsK108IX9lsMGKZYD8SrQO6c3XnaDpE8kPoxcO9qn0+HOC5ymDlNGBDEqBqHL66acIalP2yqRXYDBJQGQE93Qlv4iUln5c3aDpiEK7pSLOaCvEi7CnnHM1SQdQ3z1FQX6RDNluQCxalGB01I6V1eE8mMl/CoUXUlKjoVICnA0JIP23gNiN18JMJzyJerEFSDq3u0NRr5xOXRrwHK7V9IklkOQdCLFw2rhtKxpCckFGZO5uHcmUtaFJ0KkqALE0LP66FuEWOD2fIRSf+IQXylaZxMt6N+UKQDzDc4vZUkFykORqzEt3moMxFA17Whp0kTGUsEkC6crrGgU/vC8dK5ZseIx2UhKGRMntdxNzHzIjO43cLDzJhmKmYjOWc5kk0DOfZ8BFuNjZHOGWZa3Jyvmlq17yNCeIIPPSIv36lJy4pBlK/WkFUs6PTvI8Q3MxrGT8MKI8NuzKQpC0mYVIZipT21tfo0HS8LKSrMJctKhqJaEq8wHHnBCZJUkLlqC0mykqBB8RSGTh1k+4fJ4bt9hR1+LPEw8RnCL/SYULEdFfjrePyTEWNUQEgUHeoLUIb4nzhQo5P2ikFoDSi1P6CkRJPelnVjXz+ghoUQuyDlKzxNj6ZY5I7pOrkPyyO3SHhRSIOsGXBf9S/jE8tA7Qhg3cppV3pChQkWOhAOVwLj0qIAllpywKB100oaUhQooQRilnKam/yRBzMA1KD4iFCiQFJQCpLgF787QPNLJPUjw4QoUCKJuHVXxmRHOpMUBYTKeQhQopdAiHGzSEFiRXjzUIHVOU9zZGp1Sl/ifOFCg8ALGqftHrb4qgfCzTkufdVr/DChRS6Amw6j2iusseHDpBeESDLmOHYEh9D36jnQeUKFAivAZiZYzWHuK0/gRFdKLgPwHqzwoUSJD4cMCBQdoR4OotHagyktSotTQn5CFCjNiJke8Od+bZWicUVSlTbwhQo3iaLoLmWX0bwNxFZtVA7N2DggA8BSg5QoUaeBMyciaZW0csomWk3Sg5QaG4TQxtdkLKyc5Kr+9XXnChR1S8f6Gui9GDR+hP+UfSFChQgP//Z"/>
          <p:cNvSpPr>
            <a:spLocks noChangeAspect="1" noChangeArrowheads="1"/>
          </p:cNvSpPr>
          <p:nvPr/>
        </p:nvSpPr>
        <p:spPr bwMode="auto">
          <a:xfrm>
            <a:off x="63500" y="-884238"/>
            <a:ext cx="2466975" cy="18478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040" name="AutoShape 16" descr="data:image/jpeg;base64,/9j/4AAQSkZJRgABAQAAAQABAAD/2wCEAAkGBhQSEBQUEhQVFRQWFxcYFxgXGBgXGBgWGBoVFBgUFxUXGyYeFxkkGRgXHy8gIycpLCwsGB4xNTAqNSYrLCkBCQoKDgwOGg8PGSocHBwsKSkpKSkpKSwpKSwsLCwsLCksLCksLCksKSwsKSwpLCwpLCkpLCwpKSwsLCwpLCksLP/AABEIAMIBAwMBIgACEQEDEQH/xAAcAAABBQEBAQAAAAAAAAAAAAAEAAEDBQYCBwj/xABFEAABAgQDBQUGAwUGBQUAAAABAhEAAyExBBJBBQZRYXETIoGRoSMyscHR8BRCUgcVYqLhFjNykrLxJENjc4JTg5PC4v/EABkBAAMBAQEAAAAAAAAAAAAAAAABAgMEBf/EACkRAAICAgICAQMDBQAAAAAAAAABAhESIQMxQVETBCJhFELwI1JicaH/2gAMAwEAAhEDEQA/APRxLhGXEoTCyR61kEOSGKYmyQ2WCwKyfteUmmYKLPlSyi1tKDxMVkyeVGKKTgTLxOISXZKsqf8ACSVD0aLgRx8knJ7KERHLQ5hoyoLE0JLcIUNBQHZWOAjg1hoYwqA77LiQIFxLUaJ0IeIcYkBmL3f0goCGOo4jpodDOFGrCEg0qzwJOxzE0UOBy5h1vHJ2w4YlNyR3VIvcVenCI8joMMKZNfkIjStxSGJiqJGUYgWmJTHKgBBQwKZJa3lpAszZUqYC4BWfy5a6l30uTSnEGLeUEn31EDgBX+kCTpbF0k0NDZQ8ozlGykzJ7fkKQDJTKIfK5IqSPzBlcHekZeakpHXTg3ER6XOnukpmAF/zfMtXxjPbT2eAj3QsvVVHyEuXLOVc6xiouGkNmTmAijg0DtawLffCHmJD3pVqM/hpDzpgCrNa3L5xznctFkkSlR0gDW7jo1Xci2lOcMpB06QRKwgKVZjlKQ4BuS4DeTnwhjOe0HIj0+scJ9IechyyRSGRKNiW6wgOVEaQoX4ZXLzhQAfWgRCyxPkhZI9LI5yDJDFEEZIYoh5BZjdvyAmeoi6gknq2X4ARC8TbfW+IXyUkfyoPziGMJdmiGJhnhzDRICAh8kMDDLXAA0M8M8M8AHSQ5aI8UgaRNLQ8QYkgUBeEwBzHWekcEwPicaiWO+oD4+AFYBksxIMQmSIAXvHK/iPgPmYklbclK1Keo+YcQrQUw9oYqhkrBDguOUM0MDhRiNUH4fZUyZVKS3E0HmYHmJyEgMTx0hWAMpBF6RGVR3NU5u8QkQDIVpcwJNlN9IsJ01vdDU6k8yYDmF4VWOzPbW2KhbqSMp+PWKjCbKynNOSrs6gFPECpDhi1HDjrGvXLBvGW2kidQrJ7MlRRrlDkUH5bCljeM7SGHYs4ViJZqkAoGUhRWopBdYLMkJetys8GihmhI4ji55m3g3rCUWBb7+3jiWQQygX4/JvOByyJHUryr8ImwcjMFKJAyhy5YkEhIygkZi5sNAYjb+kcrlk2L/foISGRmaeUKJUy0t7q/wCWFDxCz67CIWSCMkLJG+Ry2QdnDFEE5Y5UiDIDzrbBfEL/AO4fQ5flHDxHipuZeYhsyiprs5JZ9esdiBmwjDQ8cvCA6AjhUO8cwwGhjDw0ADGBsQaiCVQFj5oSCo2AJPhWExoqttbZ7IZUMVn+UcesZWdMUokqLk3eJMRMK1FSrkuYiMYOVmqRCY57Yi0PLXmSCzcjHKhCsdFpsrbJSpnblof6x6XsraMhOHTMSylGhQR3kq4F9OYv6Dxoxpt3NoverUVz4H74GKWyGa7aW3Jk2hOVP6U0HpeK1RiYyyaswiRISBYk8vrGml0SAkRGpUETj4RCEPDAgXEYlP0gyTKSS6iwHmeQgmZOIDy0pQmwOp6E1iGxlcrD6BNTYXUfARh9rJVnatAlLPq506iPRMKguVFTcVk+g1PhGF2lJCZuYKIuRxbMa0qNYwm9l+Cp/CEqKdberUf5taISGNNIIxDE91xUsFXa4JPSO8BsyZNUUy0hSmJNrBrOb6NcvSKjbJAkqJJrCSq9S/3rFvOwqZE4CbLzBHdmh6FVcwBAowILcRwhsBhO+ns0y86AZqErY9smjySk0UvLmZNCQ7VyxooAV4wiyHAU3Qwo6n7QWVKIdIJJCUkhIB0AGkKFihn2DlhZYkaE0OzLA4yxHOokk6AnyieBNqryyJp4IX/pMOxYHl5unwid4HV7wghKSbRqMYmK3a+2kSE1qo2H15RYTjlBJsASegqY8y2hjjOmKWrU0HAaCJbGg/F72zlGhyjlT+vrEeH3pnpNVE9a/GKtUMBEWXRvtj7xJnUV3Veh+hi3JjzLDLKVOLiPQNl4vtJQVrYxcXZDQWTFPvAr2SubD+YRbRUbf/uz4fGCXQIyZTEZaJlhzTnQ0fnHIwYFKt9/fhHO0bA6hESkxOaUN38OTRytEAwRQgzYcxpwGigR8/lEKkRPs1PtkdfrFR7IZ6NgsOqYkECgFTpTWJJuBUASAG4n6Rzh9rK7GWiyUiw1LkueMRz9tKPPhy8IrdklfOkke9T74RBlcsAT8YkxE8VWssBcmKubvolPdlJIHGxPixPwh3QFiqTl96nW/lDrlghwCeZ+QgDBbblr94HNo9R5/WCVTydYXYHK00+/SMtt7CzBkDDvIzB7hBJ7z6CnqY0przjPby4laRLCW90pJyjMzgZQS510jKZaM6JeVTKS7FiOhqOUW2z8MDKpmlrVnKJilmWhkpOdLkVJBCWBF6863DYpSGKUAtqQ4BqLGj3vFxjsROlJT2olLUtCVB8pIQplpHda+aqb3BpfWH5JApaJk3LJUsBCAvIS2QkOT3xQihqSQKxebA/Z7icYAZK0kJRmQQ472Y5Ugqyt3qvoKgGKXAYUzSEqWod3uvUAOwYE1d1UGrsI9c3N2MrDz5EzEA4Z0JQFkBSJ6hmSAVqfsVqBDCjsAknXTXYjyobvpDicsypiVKStBSSUqSSkgnMOH+8PHt+8O6GHm4mZMmSJKlKIJKvxDnugOez7rtwh4NFaN7ChQoyJFFZvHNAws3mkjzYfOLOPMd+yle0pTTwsoQp5ID9k6SCpShQFRKaGtuUVFWwYD+cePwgozD0EBBff8/hE+aNSDnbOMSnCzgEuTLWHPNJFBHlpEeibeV/w03/AY89IiGikcrhkw64ZMZlhMsRrt2FeyPWMnLEavd0eyPWLiTIuSYqN4ZRMkkcUh/F4sWiv2wv2bcwf6xbJRmDKXpz18R6sIRQp9Wpw/hfjzgwCHKYiiysUFXavQc6W+3hstK3g+amBliChghTE2z0e1R1+RhlJiXAD2qfvQwJAbEThkSBVTV+ghSsI9VEAc4EQtomkSlrolJPQfOGyTOb14sGZ2aC6U35qNfQN6xnssWu25RTPmA3froIrGrGYx8POyqfTWNVgi6fhGUyOY1exl5UJJD0tFJCLDCji4TqR9YrcVs+XiZ0qWhK1VWHDE2o40lhiSb24wXiMSVXtwFB5QHhcfMw+ZaLmhAqWJFGFfBxQVjN6dspdFCjY62ISEqUn3i4JSk90HLYqcilWpxMd43Yi8oBkrTkABZmcn8yrJJvq8X2GkicO/QkhTtkzEChLC/IcI9M3DkSR7wT2jABwpy5SfdWmrKA7z8eETCVsHoqP2VbkKlkz8SgVAMpCmXlse0zEnIt3DMCI9OxGGStJStIUlQZSVAEEHQg0IiQCIcbjUypapkwshIcliadBUxq3ZKMrP/ZvJKiUYjEy06IStJSnknOkqbkTS1oUSq/aTg3vMP8A7aoUL5PyVTNZChRnNub6SpCsiCFrChnAPupdj1OjaV4Qm6JNHGD3n3bRIXMnoLdstDpbUCYSXNQHagpTWjc4P9q8pS8ikjMHsq7PVIN7RLvNttOIw0laLKUp70KQKVAf3oqEt6BmWSe94R2YhQe8ekSPG5AHtk+wmf4TGHWiNttk+wX0HxEY5QiJFIHWmGQiJ1pgTEY9MtTKez0bpxiKKD5aY1OwR7LxMZpAjTbE/uvExcUSw8xW7XHd8vnFiTGf3t2iZMkKDHvJFX1Czp0hsSIAIcxl/wC1yv0p/m+sd/2uP/pjwUfpE2ijQTYGWIp/7WP/AMv+b/8AMH4TG9oCcuVi13+QhgdqiXAf3g8fhESlRJgT7QeMMDdyMBLTLQtSsxKUnKNHALEw2L2qopyJ7qeA16xXpxAygVNByEQzMQTy6Rnj7HZmNrp9svr8hFeURYbQ/vF9YDIiqEcoRWNLs5Ps09IzssRf4WiB4RXgRYfhw1T4a+UDbJwRmLITVT0AJFyRUjqOpYDhCTIJD6ak29bwTu1j1YP26VAAEJyktmSVAEEAgs1eojB/k0RcbubtdrNQVUUV0dKlpZNwoCoQXUHdNSesel7P2FKQkIEsJCclqAqSKLBBB1ILiur6+Yj9qKZa1KSAFEvRb3AdnQWBYcbQ079sSuP86v8A6JTEKVLSY8Wz2eMf+1Hay5OAUmWlRVMIS4STlTdSiQGGgrxjyraO/MuaorWl1H/qYlumUTgIDk7ekTVhKJMtKjYgTCQzlwVTTw4aw3OldMagvZUnF4n/AKn+U/SHi6mYyWkkFaQRcEiFHN8n+KNaPUt+d+ky8IoYdRE5aghBZsv5lTOgAbqRHlex501cyalYdZSSFJy0d+gqR8YI3h2l2hQoHIhTlKanLlLEHiSCDC2XiMqMyf15VUuQAX9SI68VJVMywpAR2Qkz2yByp6BkgcmoBwHGNolbSkJZgMxu9SwOlB3X8YhlLBIJ5QErabTShacpUo5Eggkpc5VAAvUB+Ub4KLWzJtsKlnvHpEojK7fx05Kz2UwIASCRRyc13ILhhaLrYs+cqUFTmClVAAy5U07pfV3rzEUnZLVbFvOrs8HNXqACBzzJEec4Tac5TkJCkgEmjUFTURvNtYoTAZebukEKaru4KeFooMPgUJV2UtxZ7FyTSnhETtKy4JPsiQSQCpJSWBYitQD8DHIWkqyuH4awRiHCiFaOD4UiBUjIpIIbtCpWtVJehPQ0HIxNjoFm4qZ22WWUkUcOl/4rl7RttlrCZLkgAOSTQADUk2jI7M2EozFT3oVKyjjcO/C/pF3tLHiTgVKNSSEgcSoj5OfCLi0S4l1hMeiaCZa0rALEpLseB4Rmf2hK/wCHT/3E/wCmZEe6E9f4mdmSQlYBc/qTQdSQVGOv2iH2CP8AuJ/0zIO0JqmYSXLBFS3QP/tEi5eWkafAblrVKCZuVCnzAg5lAFnSoUF+dPj1vBul2cmWZIUspB7R265kpFWZ3FWYHjGbhIecPZkgItFJUUpCVlPeU7Ej9PCIdnyUKStKqEhwWdmrSOpRIQk29896lDla41ggNqgROIUopBKyTbvnXrSL7YmLCAlUxTBjUnqw9IoMGsCYgqDpFxdw0bPZ25ZngFbypR7yQGztVhlsKHWvKNUIuk45HZpXnTlIoXDH+tD5RI0V20t3zh5CEIdaApXeIFlOe8xpVh4Q+xphMoJVRSXHgCQPp4RN7oeOrKLaGGyz5kwr7rqLGw0u/wAo4kz0rDpLj74wZtaW6luzZjcjTRor8NgFS1LJZlEM2l6QXsK1YSgVi9wvuDwijRFurEiXJK1WSBa5sAB4kRVWSczdohKyCk0a9AeITr4xabU2LmwkvEYP2gKgmZJmJSpYUQSOzdLKsbJJ14xkcNiFYmcWyJuzmrUpQdKlo1w2WlWDTKMvNO7VRdSi2RKTRiclS9xxjl5VK0jeCVdlJMWpJ/uykj3gZUpKgeFJTu8SyMekf80A8O4D5NFKoq7UoUDLUklxzH5TAycLMXNJQFP3WIcV4hXERD431YZm82fsuYupmTEIOoKnbjlBFPKJ94tkTMIiVMXPUqTMIykzJmUsCSFIUWdwDXwtGMwUwleZSliaFd45iFOwvYikX22BjF4TCysWFZMy1pWT70tVASLBQZWj95JMJ8cXpXY7fYOvEIJcMQauGIL1d4UUBS1AokCmulNIUZ4fkeRdowisQhIQUul6KJsctmB4GK3bEybhlCVmAsvuvzFyOREW85HYkLlKTVnAKTWgoI5xchE4pVMqRrZ3a79B9I7ocbk6JlPVFjsjErXhiVF1pyE8cqytlEdE+oiXYmFGRUxQBmKUsFV6BRSAOAYCM3tBBQp0rUy9LW6XFfCNNu+34ZDalRPUrU/rGiTWn2Yt+iq23jci3IcB2erHi0KRtRaZBzBwpClhz+Vm1vYlucZ/aO35alquWUWo9j1ZqcY0mDWmfs8TNUBbOf0k0LaENTpwhuu0CfhlZgJhIUVXzfSFLQrtO6lRJZjQAMCbnV3hbOmlac2QgEmwvzMGYoTEylKQFJUkAuz0F6ENaE46oeVOyr23iFpUrOoOaeLX++EDbOxypk2UFOQlwCeYIeIcdtHtEDMQVKIzNT0HQQPhMRlUD1/0v8oxaOvjrG2W6NuTWYKADnQU43gjaGIK5KCtJWlBzFqVOUIJ8xGZ/ePLzi2G0vYpf3hQgOxrmQa3uryHKLxS2i/qOXilFRh2aPd6bnWSQAUio4E0A8ngjePCBX4ckOBOzEckImGviw8Yp91sR7XViG8Wdzzd4tt5toIRLl5zYmnVr+J8oJPFaOBVJ7JZGIOdQ4MNOANHHMw20MWpPZ5QakkswZNQ/ifhFdgtryAP76W+pKkX6Kiq3n2oFykpRNE1WY2USUpLnL3TlIcm7to0DujnglntaJ9pzJHaOgAKPvhNirhSx4wHiZ6VFMuYlwr3SPeSWALHx6Uit2Vz/UflBeNmlCO0Y5g6U090qq/O3wipw/pr2EOR/M/X86K/B4BCcR2a1ApSsAn8pAu/B6DlXrHpOBx2YU/UU/D+vlHlaMSAgggkkVJfq8b7d4ZZEsUcJSSP5j6mJ8HQaGasH2ajSYCnhQgVfRnFYy+7M8HtGDZClAYuKZqgxNv5MP4aVluFqtdhLWo1GjA+Qiv3BBUmbQ5QUebKf0aBKuwvVIixo9ssvTMXo/B6eHrEyXVLUVEUtUd6os14C23iEpxEwOAQpYqRQg0BeIjiJYSkBQer1FbRtPjTipJ1QlNrQSg1gneBJ/CBtFJJ6V+bQDKmPF3jEA4Kc+koEcznlD5v4RF0CMnu4T+Klc1hw7ODQv5x6DutvAiYlEsqeYJbq/8AAhJc8xlI8bNXEbo7P7WckheUpmIejjKpQrccD6RYz2we0soIdExSJjBgHWpJAJqWDV/hEJTTdFVoI3wQEY5RDkqSkmtHKQn4B/GItl7XW5ShAUA5IfKeAY2i53owAXiQTMQh5aPeSomxFxTTjFDjpKpK5YkTEqVMVlcS0hqgDVWpHC0ZJ/eU1o0+7mHUsGdNQASe4CKgDXzt0fWPR9sYYYvZSitIeWjOlQYVS4UGFqA8qjhGMld0JAqzeOkaLc/eD8Th8XhsmXLLmEHMTdJQRZrt5xU5ryJI8exEnKogEX1HGsNA+LnHOp7vXrCjnostUYdCE5sopXnBUxTpIYgnjx0H+8ALnd1uKh9YKl4sKBCkkMerjWOziklpmcrYDtKeVS0tQgh3uCxcEdfhGikTwiQMtAEPQ1qnMeheKbHqCgpIFSxfVwwf0aB+0AlgAd4gC1Set2pENu3ex1ZTztjASjMDsFJS3UKLv1DeMbGdgkSsBMTKoDKUosSXJRVVTq2nKKHEqAlqQLBIqxBUp83l9YdOIP4fLVshHp1gToTQZuy4woU7d5Zvo7WPSNbhFuhILsQXs3D78IzG78xIweXNYrDFquSXqecW+ycUnsAVKSMpPeJbUi9uHnFEmK2rsoylMKhKiH5CxPhAgw6ncCwfwa/T6xe7wzkrmLykKBILjmAT6wFhUAzdKsG5UtEN7NozaVFEiWVIUrROX1MWUjDK7DOU9zvd7S4T4VGsWJkSxMUgBLE1DRHjkJAUlLAcB5w7M8Sfd+k9Jykd4gitHTQng9LxFvnMKgolY98MkcCkX8vWOJZABezi/QCANvL9mkfxfAGC7QVTKPNFjsmQFlWbQCK0xa7CuvoIkA6WgJzAWA8akRaT8OFyCk2cHyivUGt+YgHkOUGz1ESwHBcqB/8AEt6vHR8saxOKX083NT8JlYrZUsaxY4TbqkBykEDgcv1gcUuIL2hJCZUosxUkl+IBy/EHyjByo7aLrDbUl4iWUTUhAyrAJUKqUko4ACileUL9kuLw6JM3tiM3aAgLUEobKKnU1egGkUOJXRKEszA83r6RTbNDZx/F8HETL7lpj6NV+0bYEgGbiJM9KyqZmKUlOUZzZITUAEih0jL7H2WJkpSsyQymYqQDYFwFKBPgImxMgrSUhgS1zzjnC4EywQTUl/pExTSqwezv908FD/OgfOLPH40jCKQWchKaEGjirgnQQCEcIadhCpJHj5RaYqBNh4/sZyS7A0PJ7HwLGDt60rGKVMW+aZ7Rzckk5j/mBiqXhmLvwi32vju2lpLEEAqHiwIdqgNC/daLXR6Rs8ysUlKytCBkSAZiJBzF1ZmMxCiwprrC2nu9KCUzELlLUhaFdwYcFswBYy0BWr3jz7ZU98NlzZcq71soGlByPlBGBVlmpWVpZJJbMA9CALUjHD7rsMtUbVUxkknQE+QeLj9l2FyYbEzFBgtKkg8cqFKLHk/20YH+10udLUhKVpWQxBYjLqQofTWPV9jzcmxJikgg/huDOooPeDc1Mf8ACYfJTmkilaieXTN05SyVGbMJUSSe7c+EKM5MwZJJJVfhCjPCX9wWSzJ4FLgiw0PHlBmGHdBOoEA5SLgPYC5Jg+YWMtJLWJe3AVjZutEVYHjJJWpWUEgl/vpAasKocbsH+9BFmsh2FQ5hjJBuDTrGhJULUbRypagkgcGi4GCTwjidhWUkDmbCwp5ORBYisw+bIpL3F+ZNxBuMlui9qjkRa8S9goZh3e8GerjoNY4OFVx9IjHZVgbqu108OVTEcnFqQugKjwJZPjBxwiyQ6iQA1gkNra8EJw41b+kUlQNgGHmd8KUQKuSYRJzZhz531AgoSKM9RS9218ob8Nz9YrQrIJpVQMKcA3m14HOFK1JCkgpB560g04ccfWG/Dn8q2OlHhCsCn7OR2hTkoD96xL+70yVkDVrl2o9onVhFVeYSTV2DhV2bhC7xLqzE6nK1qWESO0PhUlSk8Mw9GgjFSVJCQoNQnzJenlEA0LEHpBiVqURmKzwo/k9oNdjvwV6phAs7DSx1pA2FWez7zm7cq28/jF8pKEhwuYFUploX4sqhvX0h+34TFjrm+TxLmgoq5jKLtoBXkAOUJGFRqlXgW+Ri0WiblBTnUltM5DeApDYTBGZZcsHgtWU+orDUog0yvOFRRgvxUFfBAgiWlQLhbfDpB8/Y0xArlP8AhUlXwMDKwyhUuPMRSpi2RssWWPvqGiLEZiGVlPgkeqYJlyVczEc4KT7oB++ogpDsppuHWhlMpNe6rmKgg8RHEhBPdqQzDW7vGsVg86UJLUAJ68vOK7FI/DzgtIGUyykV1zPUXaIzLxAtn7LmhKlFPcZzUdLAvrHeIITLU4LtTStoudhYpUwTJdCSlQDCjkMPVvOKTGGYuUqlAHVSzEH4wJ+xNIppC2LuRzFxFvsucrvd9TEVqai1f6xFsTZiJ1CpaVAn3UZwQztQgpVQ1NOjQfszZUxUolCVUUxISqzOzkCvLkYG0ti2TiXK1UX6f1hRErZk5/z+sPE5r2Fna5agoKKg4DNalzEmJmFbmgB6sOTdI9Okbv4cWlG1nSl/MfPSJf3bLyl5SWFA+VnLXp19Y4f11dIeB5P+Hmfqp96w6MDMJ97wf7pHpw2LKoDKltRyx4/Fngibu+PyCUHAvUihfK4e7xK+tT8BgeXHZqi/eJPAE/Pwjhey8vvA/wCaPQV7qLUus4IendQSC7sNOlBES9yct5gJevdDPwpFfq4+WJwMKNmgaesTStlPWv8AMflGix+x0yyQZpcPVKCoCj1KU8GvFPNS57kxRewyr6UpFrmy6FVAM7Z+W6T5GIlSSk0FeGXl1fhBMwqoCVcKhVbjVrNpEBUx7ub1H1i1NsljhC/0ny+cRqnMbEFunrHX4tY1PnEsvaI/PLSrq/1is5C0QFzxr4/OEcGpuX3ziabtEflloHRL+pMRDFP72bwYfKFlINECpIEJMkksBXxg2Xi5aW7qzqXynwBKemkFYfbctBcST19n85ZhOb8IdIGlbDnKshRfgR9Y4/cGJFkKav8AvFsjfBrS2PE5B0IaUIhVvZMf3Q2opWnEJeIz5H4Q/tKqfh5iGCqEgGqvnEkkLsVgc/e+AMGp3qmC6ZZb9SQrlV+sdje6dQBMqmnZjp9YeU/QKibZ0yamiVyy/GUSfElOtTFtOwU+Y5UjDTBxKFIPwHpFXh99cQPdEsDgEMPEgwWd/ZzNklGjWJfTQxk/kvpGikjj9wTQ/spVASxnskgcM1UmhFVekUuLlEGspUrqp0/5mb1i4TviskZpGHVVyOzqRwfTqBHU/etExeY4OVVtS7DgyQHvG8Zzj2v+g6ZnACOB8f6xKMKtXup8nMaiRtXBpU4ldmWqlaCpL8spJAbg3jBOJ3rwipMyXmMhakqSFIRnAcEZhVJB5FvGNPmb6QYmfwoKUOq4FRrR6RVTiZlZiAPEmkDYfbE6UQEqPcU6VatUc6VsXj0Pd/fWXPR7bs5ShQkrSArmEqYjpWHJuLurH3o8/wAOs4dYXLBVoRahrfjSC2mTFZhKWAS6lUuakihA849MRtTDm06T/wDJL+sQ7R3lk4ZGczU8gghRUf0gJfzNIzfI5aSHjRlN28ClSpqly0rUiRMUl0jMFtlBCgHdyNYN2Zg1TcBNlh8onS1BiAQQlb1PUQHsXa658rGKQQjEzUHs0kEAurtVZOJZLCruQWaoj3C3jJX+GKQDNYgqKm7RIJTwKQUlVa1y+Ocoze/RdxqjpW7oBIKpgIOoUfVKGMKNivZMx6yweYcjzzQowuXsnBFllS7FKSL2D2fXieHEx2iU9S1QdCFWIJtXpw6wFiFKCQQ5BFKvl0qCHDgPrfnHUozGsEitDRLWcUHPTjSPPxY6CZssEgFYLMwynxAGvF+kcTqB3clj7rfpqxL6A+PSByHDuB+Wj0Z+VrkPSsOlCXLqBApqFEu9SzvbTzpC2FEqUsPyl6i2jMK1BqIUiYkEABL0LcrFqRFLmB3ADGiu8WrTMLhrBn9HERfieAALClTSoc1DH70gcWIP/EglqO9uI4nTk0RTlhqpfvHM6WtqwB7tGbrA6sSpSglQsWvpRmH2bw0ybVy4Aa9QCTfxp0hUxaJlzpahlyIykMxD3Ya9bfWKnF7EkzC5koBepS4/hslg9XbpBaCBzCa90vfUh6a6xOGcsQBSzkNq5P3TSKTmug7KebubhVAnKoMxDKrShcEUJb150YbjYYlJCVUZzmLKHGmlT6Rby5xS7sa6MT1ZrB/WO8MSFuHYs4dx1ra/CL+Tl9sWKKGduXh8oKcwYvdw3Mnp6wjunhywKVA+9RfFjlP++saEqbNU878HJNG5RAVJBa3Ik0Dizgaj5QZ8nthijPK3GkFyFrHIkHi4ZgXZm5w8zcuQnMSVtXKSQK15B6iNQJqWDl6UFRS1XLePSOJsoEEB7u1CHewpT5Q1ycj8sMUZpG5UklKSpZOrU0poRr6WrCl7jSWbOoKpdIPF6OKnTpGnIYEpFGYhhq3TiR/sYHbusQRrXMX6ve5h/JyV2GKKI7kygKhbEC7M7s4YfSCMNutKSHQkilQ4B5VA4nX5RZBIcVqNFVcWe/Gr8BC7XLVwCx5OeF+91iMuR+QxQHL3fkHMCghwyg9xdrsK108IX9lsMGKZYD8SrQO6c3XnaDpE8kPoxcO9qn0+HOC5ymDlNGBDEqBqHL66acIalP2yqRXYDBJQGQE93Qlv4iUln5c3aDpiEK7pSLOaCvEi7CnnHM1SQdQ3z1FQX6RDNluQCxalGB01I6V1eE8mMl/CoUXUlKjoVICnA0JIP23gNiN18JMJzyJerEFSDq3u0NRr5xOXRrwHK7V9IklkOQdCLFw2rhtKxpCckFGZO5uHcmUtaFJ0KkqALE0LP66FuEWOD2fIRSf+IQXylaZxMt6N+UKQDzDc4vZUkFykORqzEt3moMxFA17Whp0kTGUsEkC6crrGgU/vC8dK5ZseIx2UhKGRMntdxNzHzIjO43cLDzJhmKmYjOWc5kk0DOfZ8BFuNjZHOGWZa3Jyvmlq17yNCeIIPPSIv36lJy4pBlK/WkFUs6PTvI8Q3MxrGT8MKI8NuzKQpC0mYVIZipT21tfo0HS8LKSrMJctKhqJaEq8wHHnBCZJUkLlqC0mykqBB8RSGTh1k+4fJ4bt9hR1+LPEw8RnCL/SYULEdFfjrePyTEWNUQEgUHeoLUIb4nzhQo5P2ikFoDSi1P6CkRJPelnVjXz+ghoUQuyDlKzxNj6ZY5I7pOrkPyyO3SHhRSIOsGXBf9S/jE8tA7Qhg3cppV3pChQkWOhAOVwLj0qIAllpywKB100oaUhQooQRilnKam/yRBzMA1KD4iFCiQFJQCpLgF787QPNLJPUjw4QoUCKJuHVXxmRHOpMUBYTKeQhQopdAiHGzSEFiRXjzUIHVOU9zZGp1Sl/ifOFCg8ALGqftHrb4qgfCzTkufdVr/DChRS6Amw6j2iusseHDpBeESDLmOHYEh9D36jnQeUKFAivAZiZYzWHuK0/gRFdKLgPwHqzwoUSJD4cMCBQdoR4OotHagyktSotTQn5CFCjNiJke8Od+bZWicUVSlTbwhQo3iaLoLmWX0bwNxFZtVA7N2DggA8BSg5QoUaeBMyciaZW0csomWk3Sg5QaG4TQxtdkLKyc5Kr+9XXnChR1S8f6Gui9GDR+hP+UfSFChQgP//Z"/>
          <p:cNvSpPr>
            <a:spLocks noChangeAspect="1" noChangeArrowheads="1"/>
          </p:cNvSpPr>
          <p:nvPr/>
        </p:nvSpPr>
        <p:spPr bwMode="auto">
          <a:xfrm>
            <a:off x="63500" y="-884238"/>
            <a:ext cx="2466975" cy="18478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042" name="Picture 18" descr="http://t3.gstatic.com/images?q=tbn:ANd9GcTQHuF8Dh_dl4n5mfFRPXpb1I2VWQAGdApSj0O-PApsLxEtqfqi"/>
          <p:cNvPicPr>
            <a:picLocks noChangeAspect="1" noChangeArrowheads="1"/>
          </p:cNvPicPr>
          <p:nvPr/>
        </p:nvPicPr>
        <p:blipFill>
          <a:blip r:embed="rId5" cstate="print"/>
          <a:srcRect/>
          <a:stretch>
            <a:fillRect/>
          </a:stretch>
        </p:blipFill>
        <p:spPr bwMode="auto">
          <a:xfrm>
            <a:off x="5868144" y="4509120"/>
            <a:ext cx="1718320" cy="187642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32"/>
                                        </p:tgtEl>
                                        <p:attrNameLst>
                                          <p:attrName>style.visibility</p:attrName>
                                        </p:attrNameLst>
                                      </p:cBhvr>
                                      <p:to>
                                        <p:strVal val="visible"/>
                                      </p:to>
                                    </p:set>
                                    <p:anim to="" calcmode="lin" valueType="num">
                                      <p:cBhvr>
                                        <p:cTn id="7" dur="1" fill="hold"/>
                                        <p:tgtEl>
                                          <p:spTgt spid="103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nodeType="clickEffect">
                                  <p:stCondLst>
                                    <p:cond delay="0"/>
                                  </p:stCondLst>
                                  <p:childTnLst>
                                    <p:set>
                                      <p:cBhvr>
                                        <p:cTn id="16" dur="1" fill="hold">
                                          <p:stCondLst>
                                            <p:cond delay="0"/>
                                          </p:stCondLst>
                                        </p:cTn>
                                        <p:tgtEl>
                                          <p:spTgt spid="1034"/>
                                        </p:tgtEl>
                                        <p:attrNameLst>
                                          <p:attrName>style.visibility</p:attrName>
                                        </p:attrNameLst>
                                      </p:cBhvr>
                                      <p:to>
                                        <p:strVal val="visible"/>
                                      </p:to>
                                    </p:set>
                                    <p:anim calcmode="lin" valueType="num">
                                      <p:cBhvr>
                                        <p:cTn id="17" dur="1000" fill="hold"/>
                                        <p:tgtEl>
                                          <p:spTgt spid="1034"/>
                                        </p:tgtEl>
                                        <p:attrNameLst>
                                          <p:attrName>ppt_w</p:attrName>
                                        </p:attrNameLst>
                                      </p:cBhvr>
                                      <p:tavLst>
                                        <p:tav tm="0">
                                          <p:val>
                                            <p:strVal val="#ppt_w*0.70"/>
                                          </p:val>
                                        </p:tav>
                                        <p:tav tm="100000">
                                          <p:val>
                                            <p:strVal val="#ppt_w"/>
                                          </p:val>
                                        </p:tav>
                                      </p:tavLst>
                                    </p:anim>
                                    <p:anim calcmode="lin" valueType="num">
                                      <p:cBhvr>
                                        <p:cTn id="18" dur="1000" fill="hold"/>
                                        <p:tgtEl>
                                          <p:spTgt spid="1034"/>
                                        </p:tgtEl>
                                        <p:attrNameLst>
                                          <p:attrName>ppt_h</p:attrName>
                                        </p:attrNameLst>
                                      </p:cBhvr>
                                      <p:tavLst>
                                        <p:tav tm="0">
                                          <p:val>
                                            <p:strVal val="#ppt_h"/>
                                          </p:val>
                                        </p:tav>
                                        <p:tav tm="100000">
                                          <p:val>
                                            <p:strVal val="#ppt_h"/>
                                          </p:val>
                                        </p:tav>
                                      </p:tavLst>
                                    </p:anim>
                                    <p:animEffect transition="in" filter="fade">
                                      <p:cBhvr>
                                        <p:cTn id="19" dur="1000"/>
                                        <p:tgtEl>
                                          <p:spTgt spid="1034"/>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4" fill="hold" nodeType="clickEffect">
                                  <p:stCondLst>
                                    <p:cond delay="0"/>
                                  </p:stCondLst>
                                  <p:childTnLst>
                                    <p:set>
                                      <p:cBhvr>
                                        <p:cTn id="23" dur="1" fill="hold">
                                          <p:stCondLst>
                                            <p:cond delay="0"/>
                                          </p:stCondLst>
                                        </p:cTn>
                                        <p:tgtEl>
                                          <p:spTgt spid="1042"/>
                                        </p:tgtEl>
                                        <p:attrNameLst>
                                          <p:attrName>style.visibility</p:attrName>
                                        </p:attrNameLst>
                                      </p:cBhvr>
                                      <p:to>
                                        <p:strVal val="visible"/>
                                      </p:to>
                                    </p:set>
                                    <p:animEffect transition="in" filter="wheel(4)">
                                      <p:cBhvr>
                                        <p:cTn id="24" dur="2000"/>
                                        <p:tgtEl>
                                          <p:spTgt spid="1042"/>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0" fill="hold" nodeType="clickEffect">
                                  <p:stCondLst>
                                    <p:cond delay="0"/>
                                  </p:stCondLst>
                                  <p:childTnLst>
                                    <p:set>
                                      <p:cBhvr>
                                        <p:cTn id="28" dur="1" fill="hold">
                                          <p:stCondLst>
                                            <p:cond delay="0"/>
                                          </p:stCondLst>
                                        </p:cTn>
                                        <p:tgtEl>
                                          <p:spTgt spid="1036"/>
                                        </p:tgtEl>
                                        <p:attrNameLst>
                                          <p:attrName>style.visibility</p:attrName>
                                        </p:attrNameLst>
                                      </p:cBhvr>
                                      <p:to>
                                        <p:strVal val="visible"/>
                                      </p:to>
                                    </p:set>
                                    <p:anim calcmode="lin" valueType="num">
                                      <p:cBhvr>
                                        <p:cTn id="29" dur="500" fill="hold"/>
                                        <p:tgtEl>
                                          <p:spTgt spid="1036"/>
                                        </p:tgtEl>
                                        <p:attrNameLst>
                                          <p:attrName>ppt_w</p:attrName>
                                        </p:attrNameLst>
                                      </p:cBhvr>
                                      <p:tavLst>
                                        <p:tav tm="0">
                                          <p:val>
                                            <p:fltVal val="0"/>
                                          </p:val>
                                        </p:tav>
                                        <p:tav tm="100000">
                                          <p:val>
                                            <p:strVal val="#ppt_w"/>
                                          </p:val>
                                        </p:tav>
                                      </p:tavLst>
                                    </p:anim>
                                    <p:anim calcmode="lin" valueType="num">
                                      <p:cBhvr>
                                        <p:cTn id="30" dur="500" fill="hold"/>
                                        <p:tgtEl>
                                          <p:spTgt spid="1036"/>
                                        </p:tgtEl>
                                        <p:attrNameLst>
                                          <p:attrName>ppt_h</p:attrName>
                                        </p:attrNameLst>
                                      </p:cBhvr>
                                      <p:tavLst>
                                        <p:tav tm="0">
                                          <p:val>
                                            <p:fltVal val="0"/>
                                          </p:val>
                                        </p:tav>
                                        <p:tav tm="100000">
                                          <p:val>
                                            <p:strVal val="#ppt_h"/>
                                          </p:val>
                                        </p:tav>
                                      </p:tavLst>
                                    </p:anim>
                                    <p:animEffect transition="in" filter="fade">
                                      <p:cBhvr>
                                        <p:cTn id="31" dur="500"/>
                                        <p:tgtEl>
                                          <p:spTgt spid="10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La fe de la iglesia está fundada sobre la Biblia y el Espíritu de Profecía.</a:t>
            </a:r>
            <a:endParaRPr lang="es-CO" dirty="0"/>
          </a:p>
        </p:txBody>
      </p:sp>
      <p:pic>
        <p:nvPicPr>
          <p:cNvPr id="16386" name="Picture 2" descr="http://t1.gstatic.com/images?q=tbn:ANd9GcQ3AIlv_ggxBmCaC_eUkEDClG8jEDtyi8CxhofKbxAVFdai7IdZ"/>
          <p:cNvPicPr>
            <a:picLocks noChangeAspect="1" noChangeArrowheads="1"/>
          </p:cNvPicPr>
          <p:nvPr/>
        </p:nvPicPr>
        <p:blipFill>
          <a:blip r:embed="rId2" cstate="print"/>
          <a:srcRect/>
          <a:stretch>
            <a:fillRect/>
          </a:stretch>
        </p:blipFill>
        <p:spPr bwMode="auto">
          <a:xfrm>
            <a:off x="1547664" y="4437112"/>
            <a:ext cx="2971031" cy="2160240"/>
          </a:xfrm>
          <a:prstGeom prst="rect">
            <a:avLst/>
          </a:prstGeom>
          <a:noFill/>
        </p:spPr>
      </p:pic>
      <p:pic>
        <p:nvPicPr>
          <p:cNvPr id="5" name="Picture 12" descr="http://t2.gstatic.com/images?q=tbn:ANd9GcTgQRTWGnDfXIHBYNO2vbm0wR0kQzyHz5O1jzgZCoBa5y64w45g"/>
          <p:cNvPicPr>
            <a:picLocks noChangeAspect="1" noChangeArrowheads="1"/>
          </p:cNvPicPr>
          <p:nvPr/>
        </p:nvPicPr>
        <p:blipFill>
          <a:blip r:embed="rId3" cstate="print"/>
          <a:srcRect/>
          <a:stretch>
            <a:fillRect/>
          </a:stretch>
        </p:blipFill>
        <p:spPr bwMode="auto">
          <a:xfrm>
            <a:off x="4572000" y="4293096"/>
            <a:ext cx="3024336" cy="2564904"/>
          </a:xfrm>
          <a:prstGeom prst="rect">
            <a:avLst/>
          </a:prstGeom>
          <a:noFill/>
        </p:spPr>
      </p:pic>
      <p:pic>
        <p:nvPicPr>
          <p:cNvPr id="4098" name="Picture 2" descr="http://4.bp.blogspot.com/_dCHGoFB3IUw/TOly1DCYL_I/AAAAAAAAAZ4/pZrb9MAt7TY/s1600/iglesia.jpg"/>
          <p:cNvPicPr>
            <a:picLocks noChangeAspect="1" noChangeArrowheads="1"/>
          </p:cNvPicPr>
          <p:nvPr/>
        </p:nvPicPr>
        <p:blipFill>
          <a:blip r:embed="rId4" cstate="print"/>
          <a:srcRect/>
          <a:stretch>
            <a:fillRect/>
          </a:stretch>
        </p:blipFill>
        <p:spPr bwMode="auto">
          <a:xfrm>
            <a:off x="2051720" y="1484784"/>
            <a:ext cx="5040560" cy="2875038"/>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978896" cy="5793507"/>
          </a:xfrm>
        </p:spPr>
        <p:txBody>
          <a:bodyPr/>
          <a:lstStyle/>
          <a:p>
            <a:pPr algn="ctr">
              <a:buNone/>
            </a:pPr>
            <a:r>
              <a:rPr lang="es-CO" dirty="0" smtClean="0"/>
              <a:t>    </a:t>
            </a:r>
          </a:p>
          <a:p>
            <a:pPr algn="ctr">
              <a:buNone/>
            </a:pPr>
            <a:r>
              <a:rPr lang="es-CO" dirty="0" smtClean="0"/>
              <a:t>A la luz de la Biblia y el Espíritu de Profecía cada día el mundo se inunda más y más de tinieblas espirituales, a la vez que la ciencia aumenta más y más. </a:t>
            </a:r>
          </a:p>
          <a:p>
            <a:pPr algn="ctr">
              <a:buNone/>
            </a:pPr>
            <a:r>
              <a:rPr lang="es-CO" dirty="0" smtClean="0"/>
              <a:t>“Muchos correrán de aquí para allá, y la ciencia aumentará.” </a:t>
            </a:r>
            <a:r>
              <a:rPr lang="es-CO" dirty="0" smtClean="0">
                <a:solidFill>
                  <a:srgbClr val="FF0000"/>
                </a:solidFill>
              </a:rPr>
              <a:t>(Daniel 12:4)</a:t>
            </a:r>
            <a:endParaRPr lang="es-CO" dirty="0">
              <a:solidFill>
                <a:srgbClr val="FF0000"/>
              </a:solidFill>
            </a:endParaRPr>
          </a:p>
        </p:txBody>
      </p:sp>
      <p:pic>
        <p:nvPicPr>
          <p:cNvPr id="17410" name="Picture 2" descr="http://t2.gstatic.com/images?q=tbn:ANd9GcQmZRTYOfw-IvyVX3UmIVKEk20oKNIIy0z0kD2idqE1noKPwHVsyQ"/>
          <p:cNvPicPr>
            <a:picLocks noChangeAspect="1" noChangeArrowheads="1"/>
          </p:cNvPicPr>
          <p:nvPr/>
        </p:nvPicPr>
        <p:blipFill>
          <a:blip r:embed="rId2" cstate="print"/>
          <a:srcRect/>
          <a:stretch>
            <a:fillRect/>
          </a:stretch>
        </p:blipFill>
        <p:spPr bwMode="auto">
          <a:xfrm>
            <a:off x="5508104" y="1628800"/>
            <a:ext cx="3384376" cy="352839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fade">
                                      <p:cBhvr>
                                        <p:cTn id="7" dur="100"/>
                                        <p:tgtEl>
                                          <p:spTgt spid="17410"/>
                                        </p:tgtEl>
                                      </p:cBhvr>
                                    </p:animEffect>
                                    <p:anim calcmode="lin" valueType="num">
                                      <p:cBhvr>
                                        <p:cTn id="8" dur="400" fill="hold"/>
                                        <p:tgtEl>
                                          <p:spTgt spid="17410"/>
                                        </p:tgtEl>
                                        <p:attrNameLst>
                                          <p:attrName>ppt_x</p:attrName>
                                        </p:attrNameLst>
                                      </p:cBhvr>
                                      <p:tavLst>
                                        <p:tav tm="0">
                                          <p:val>
                                            <p:strVal val="#ppt_x"/>
                                          </p:val>
                                        </p:tav>
                                        <p:tav tm="100000">
                                          <p:val>
                                            <p:strVal val="#ppt_x"/>
                                          </p:val>
                                        </p:tav>
                                      </p:tavLst>
                                    </p:anim>
                                    <p:anim calcmode="lin" valueType="num">
                                      <p:cBhvr>
                                        <p:cTn id="9" dur="400" fill="hold"/>
                                        <p:tgtEl>
                                          <p:spTgt spid="17410"/>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1741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1741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7" presetClass="entr" presetSubtype="4"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 calcmode="lin" valueType="num">
                                      <p:cBhvr additive="base">
                                        <p:cTn id="16" dur="5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7" dur="5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4800" b="1" dirty="0" smtClean="0"/>
              <a:t>La clave dofa</a:t>
            </a:r>
            <a:endParaRPr lang="es-CO" sz="4800" b="1" dirty="0"/>
          </a:p>
        </p:txBody>
      </p:sp>
      <p:sp>
        <p:nvSpPr>
          <p:cNvPr id="3" name="2 Marcador de contenido"/>
          <p:cNvSpPr>
            <a:spLocks noGrp="1"/>
          </p:cNvSpPr>
          <p:nvPr>
            <p:ph idx="1"/>
          </p:nvPr>
        </p:nvSpPr>
        <p:spPr>
          <a:xfrm>
            <a:off x="0" y="1600200"/>
            <a:ext cx="8686800" cy="5257800"/>
          </a:xfrm>
          <a:solidFill>
            <a:schemeClr val="bg1"/>
          </a:solidFill>
        </p:spPr>
        <p:txBody>
          <a:bodyPr>
            <a:normAutofit fontScale="77500" lnSpcReduction="20000"/>
          </a:bodyPr>
          <a:lstStyle/>
          <a:p>
            <a:pPr algn="ctr">
              <a:buNone/>
            </a:pPr>
            <a:r>
              <a:rPr lang="es-CO" b="1" u="sng" dirty="0" smtClean="0">
                <a:solidFill>
                  <a:srgbClr val="FF0000"/>
                </a:solidFill>
              </a:rPr>
              <a:t>¿Qué es clave DOFA?</a:t>
            </a:r>
          </a:p>
          <a:p>
            <a:pPr algn="ctr">
              <a:buNone/>
            </a:pPr>
            <a:r>
              <a:rPr lang="es-CO" dirty="0" smtClean="0"/>
              <a:t>DOFA (en inglés SWOT) es la sigla usada para referirse a una herramienta analítica que le permitirá trabajar con toda la información que posea sobre su negocio, útil para examinar sus </a:t>
            </a:r>
            <a:r>
              <a:rPr lang="es-CO" b="1" dirty="0" smtClean="0">
                <a:solidFill>
                  <a:srgbClr val="0070C0"/>
                </a:solidFill>
              </a:rPr>
              <a:t>Debilidades</a:t>
            </a:r>
            <a:r>
              <a:rPr lang="es-CO" dirty="0" smtClean="0"/>
              <a:t>, </a:t>
            </a:r>
            <a:r>
              <a:rPr lang="es-CO" b="1" dirty="0" smtClean="0">
                <a:solidFill>
                  <a:srgbClr val="0070C0"/>
                </a:solidFill>
              </a:rPr>
              <a:t>Oportunidades</a:t>
            </a:r>
            <a:r>
              <a:rPr lang="es-CO" dirty="0" smtClean="0"/>
              <a:t>, </a:t>
            </a:r>
            <a:r>
              <a:rPr lang="es-CO" b="1" dirty="0" smtClean="0">
                <a:solidFill>
                  <a:srgbClr val="0070C0"/>
                </a:solidFill>
              </a:rPr>
              <a:t>Fortalezas</a:t>
            </a:r>
            <a:r>
              <a:rPr lang="es-CO" dirty="0" smtClean="0"/>
              <a:t> y </a:t>
            </a:r>
            <a:r>
              <a:rPr lang="es-CO" b="1" dirty="0" smtClean="0">
                <a:solidFill>
                  <a:srgbClr val="0070C0"/>
                </a:solidFill>
              </a:rPr>
              <a:t>Amenazas</a:t>
            </a:r>
            <a:r>
              <a:rPr lang="es-CO" dirty="0" smtClean="0"/>
              <a:t>. </a:t>
            </a:r>
            <a:br>
              <a:rPr lang="es-CO" dirty="0" smtClean="0"/>
            </a:br>
            <a:endParaRPr lang="es-CO" dirty="0" smtClean="0"/>
          </a:p>
          <a:p>
            <a:pPr algn="ctr">
              <a:buNone/>
            </a:pPr>
            <a:r>
              <a:rPr lang="es-CO" dirty="0" smtClean="0"/>
              <a:t>El análisis DOFA debe enfocarse solamente hacia los factores claves para el </a:t>
            </a:r>
            <a:r>
              <a:rPr lang="es-CO" b="1" u="sng" dirty="0" smtClean="0">
                <a:solidFill>
                  <a:srgbClr val="0070C0"/>
                </a:solidFill>
              </a:rPr>
              <a:t>éxito</a:t>
            </a:r>
            <a:r>
              <a:rPr lang="es-CO" dirty="0" smtClean="0"/>
              <a:t> de su negocio. Debe resaltar las </a:t>
            </a:r>
            <a:r>
              <a:rPr lang="es-CO" b="1" u="sng" dirty="0" smtClean="0">
                <a:solidFill>
                  <a:srgbClr val="0070C0"/>
                </a:solidFill>
              </a:rPr>
              <a:t>fortalezas</a:t>
            </a:r>
            <a:r>
              <a:rPr lang="es-CO" dirty="0" smtClean="0"/>
              <a:t> y las</a:t>
            </a:r>
            <a:r>
              <a:rPr lang="es-CO" b="1" u="sng" dirty="0" smtClean="0">
                <a:solidFill>
                  <a:srgbClr val="0070C0"/>
                </a:solidFill>
              </a:rPr>
              <a:t> debilidades</a:t>
            </a:r>
            <a:r>
              <a:rPr lang="es-CO" dirty="0" smtClean="0"/>
              <a:t> internas al compararlo de manera objetiva y realista con la competencia y con las </a:t>
            </a:r>
            <a:r>
              <a:rPr lang="es-CO" b="1" u="sng" dirty="0" smtClean="0">
                <a:solidFill>
                  <a:srgbClr val="0070C0"/>
                </a:solidFill>
              </a:rPr>
              <a:t>oportunidades</a:t>
            </a:r>
            <a:r>
              <a:rPr lang="es-CO" dirty="0" smtClean="0"/>
              <a:t> y </a:t>
            </a:r>
            <a:r>
              <a:rPr lang="es-CO" b="1" u="sng" dirty="0" smtClean="0">
                <a:solidFill>
                  <a:srgbClr val="0070C0"/>
                </a:solidFill>
              </a:rPr>
              <a:t>amenazas</a:t>
            </a:r>
            <a:r>
              <a:rPr lang="es-CO" dirty="0" smtClean="0"/>
              <a:t> del entorno.</a:t>
            </a:r>
          </a:p>
          <a:p>
            <a:pPr algn="ctr">
              <a:buNone/>
            </a:pPr>
            <a:endParaRPr lang="es-CO" dirty="0" smtClean="0"/>
          </a:p>
          <a:p>
            <a:pPr algn="ctr">
              <a:buNone/>
            </a:pPr>
            <a:r>
              <a:rPr lang="es-CO" dirty="0" smtClean="0"/>
              <a:t>En palabras sencillas: </a:t>
            </a:r>
            <a:r>
              <a:rPr lang="es-CO" b="1" u="sng" dirty="0" smtClean="0">
                <a:solidFill>
                  <a:srgbClr val="0070C0"/>
                </a:solidFill>
              </a:rPr>
              <a:t>Es el diagnostico de un negocio para saber su estado real. </a:t>
            </a:r>
            <a:endParaRPr lang="es-CO" b="1" u="sng"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410944" cy="6192688"/>
          </a:xfrm>
        </p:spPr>
        <p:txBody>
          <a:bodyPr>
            <a:normAutofit lnSpcReduction="10000"/>
          </a:bodyPr>
          <a:lstStyle/>
          <a:p>
            <a:pPr algn="ctr">
              <a:buNone/>
            </a:pPr>
            <a:r>
              <a:rPr lang="es-CO" dirty="0" smtClean="0"/>
              <a:t>    </a:t>
            </a:r>
            <a:r>
              <a:rPr lang="es-CO" sz="4800" b="1" dirty="0" smtClean="0">
                <a:solidFill>
                  <a:srgbClr val="FFC000"/>
                </a:solidFill>
              </a:rPr>
              <a:t>Tengamos en cuenta que, </a:t>
            </a:r>
            <a:r>
              <a:rPr lang="es-CO" sz="4800" b="1" u="sng" dirty="0" smtClean="0">
                <a:solidFill>
                  <a:srgbClr val="FFC000"/>
                </a:solidFill>
              </a:rPr>
              <a:t>la iglesia es la empresa de Dios organizada con el único propósito de difundir el evangelio por todo el mundo.</a:t>
            </a:r>
            <a:endParaRPr lang="es-CO" b="1" u="sng" dirty="0" smtClean="0"/>
          </a:p>
        </p:txBody>
      </p:sp>
      <p:pic>
        <p:nvPicPr>
          <p:cNvPr id="19460" name="Picture 4" descr="http://t0.gstatic.com/images?q=tbn:ANd9GcSOMTJWUnrnTCC3aOv_kIr_Z1neuDSQoxFouVDJc_08LgOWGGSR"/>
          <p:cNvPicPr>
            <a:picLocks noChangeAspect="1" noChangeArrowheads="1"/>
          </p:cNvPicPr>
          <p:nvPr/>
        </p:nvPicPr>
        <p:blipFill>
          <a:blip r:embed="rId2" cstate="print"/>
          <a:srcRect/>
          <a:stretch>
            <a:fillRect/>
          </a:stretch>
        </p:blipFill>
        <p:spPr bwMode="auto">
          <a:xfrm>
            <a:off x="6084168" y="404664"/>
            <a:ext cx="2808312" cy="2520280"/>
          </a:xfrm>
          <a:prstGeom prst="rect">
            <a:avLst/>
          </a:prstGeom>
          <a:noFill/>
        </p:spPr>
      </p:pic>
      <p:pic>
        <p:nvPicPr>
          <p:cNvPr id="19462" name="Picture 6" descr="http://t3.gstatic.com/images?q=tbn:ANd9GcQF7zIUqUmWxKqGCG6Ez8U9jjBcBiOdmpFHLNLalnXSf2uWrRdQoQ"/>
          <p:cNvPicPr>
            <a:picLocks noChangeAspect="1" noChangeArrowheads="1"/>
          </p:cNvPicPr>
          <p:nvPr/>
        </p:nvPicPr>
        <p:blipFill>
          <a:blip r:embed="rId3" cstate="print"/>
          <a:srcRect/>
          <a:stretch>
            <a:fillRect/>
          </a:stretch>
        </p:blipFill>
        <p:spPr bwMode="auto">
          <a:xfrm>
            <a:off x="6156176" y="3140968"/>
            <a:ext cx="2664296" cy="3384376"/>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467544" y="332657"/>
            <a:ext cx="8280920" cy="1200329"/>
          </a:xfrm>
          <a:prstGeom prst="rect">
            <a:avLst/>
          </a:prstGeom>
        </p:spPr>
        <p:txBody>
          <a:bodyPr wrap="square">
            <a:spAutoFit/>
          </a:bodyPr>
          <a:lstStyle/>
          <a:p>
            <a:pPr algn="ctr">
              <a:buNone/>
            </a:pPr>
            <a:r>
              <a:rPr lang="es-CO" sz="3600" b="1" dirty="0" smtClean="0"/>
              <a:t>Analicemos estos cuatro factores para saber como afectan a la iglesia de….</a:t>
            </a:r>
            <a:endParaRPr lang="es-CO" sz="3600" b="1" dirty="0"/>
          </a:p>
        </p:txBody>
      </p:sp>
      <p:pic>
        <p:nvPicPr>
          <p:cNvPr id="18434" name="Picture 2" descr="http://www.elprisma.com/apuntes/administracion_de_empresas/dofa/background2.jpg"/>
          <p:cNvPicPr>
            <a:picLocks noChangeAspect="1" noChangeArrowheads="1"/>
          </p:cNvPicPr>
          <p:nvPr/>
        </p:nvPicPr>
        <p:blipFill>
          <a:blip r:embed="rId2" cstate="print"/>
          <a:srcRect/>
          <a:stretch>
            <a:fillRect/>
          </a:stretch>
        </p:blipFill>
        <p:spPr bwMode="auto">
          <a:xfrm>
            <a:off x="251520" y="1556792"/>
            <a:ext cx="8568952" cy="4824536"/>
          </a:xfrm>
          <a:prstGeom prst="rect">
            <a:avLst/>
          </a:prstGeom>
          <a:noFill/>
        </p:spPr>
      </p:pic>
      <p:sp>
        <p:nvSpPr>
          <p:cNvPr id="5" name="4 Rectángulo"/>
          <p:cNvSpPr/>
          <p:nvPr/>
        </p:nvSpPr>
        <p:spPr>
          <a:xfrm>
            <a:off x="611561" y="5373216"/>
            <a:ext cx="1584175" cy="1077218"/>
          </a:xfrm>
          <a:prstGeom prst="rect">
            <a:avLst/>
          </a:prstGeom>
          <a:solidFill>
            <a:srgbClr val="FFC000"/>
          </a:solidFill>
        </p:spPr>
        <p:txBody>
          <a:bodyPr wrap="square">
            <a:spAutoFit/>
          </a:bodyPr>
          <a:lstStyle/>
          <a:p>
            <a:pPr algn="ctr"/>
            <a:r>
              <a:rPr lang="es-CO" sz="2000" b="1" u="sng" dirty="0" smtClean="0"/>
              <a:t>D</a:t>
            </a:r>
            <a:r>
              <a:rPr lang="es-CO" b="1" u="sng" dirty="0" smtClean="0"/>
              <a:t>EBILIDADES </a:t>
            </a:r>
            <a:r>
              <a:rPr lang="es-CO" u="sng" dirty="0" smtClean="0"/>
              <a:t>Y</a:t>
            </a:r>
            <a:r>
              <a:rPr lang="es-CO" b="1" u="sng" dirty="0" smtClean="0"/>
              <a:t> </a:t>
            </a:r>
            <a:r>
              <a:rPr lang="es-CO" sz="2000" b="1" u="sng" dirty="0" smtClean="0"/>
              <a:t>F</a:t>
            </a:r>
            <a:r>
              <a:rPr lang="es-CO" b="1" u="sng" dirty="0" smtClean="0"/>
              <a:t>ORTALEZAS</a:t>
            </a:r>
            <a:r>
              <a:rPr lang="es-CO" dirty="0" smtClean="0"/>
              <a:t> </a:t>
            </a:r>
            <a:r>
              <a:rPr lang="es-CO" sz="2400" b="1" dirty="0" smtClean="0"/>
              <a:t>Internos</a:t>
            </a:r>
            <a:endParaRPr lang="es-CO" sz="2400" b="1" dirty="0"/>
          </a:p>
        </p:txBody>
      </p:sp>
      <p:sp>
        <p:nvSpPr>
          <p:cNvPr id="6" name="5 Rectángulo"/>
          <p:cNvSpPr/>
          <p:nvPr/>
        </p:nvSpPr>
        <p:spPr>
          <a:xfrm>
            <a:off x="6444208" y="5373216"/>
            <a:ext cx="2448272" cy="1261884"/>
          </a:xfrm>
          <a:prstGeom prst="rect">
            <a:avLst/>
          </a:prstGeom>
          <a:solidFill>
            <a:srgbClr val="FFC000"/>
          </a:solidFill>
        </p:spPr>
        <p:txBody>
          <a:bodyPr wrap="square">
            <a:spAutoFit/>
          </a:bodyPr>
          <a:lstStyle/>
          <a:p>
            <a:pPr algn="ctr"/>
            <a:r>
              <a:rPr lang="es-CO" sz="2400" b="1" u="sng" dirty="0" smtClean="0"/>
              <a:t>OPORTUNIDADES y </a:t>
            </a:r>
            <a:r>
              <a:rPr lang="es-CO" sz="2800" b="1" u="sng" dirty="0" smtClean="0"/>
              <a:t>A</a:t>
            </a:r>
            <a:r>
              <a:rPr lang="es-CO" sz="2400" b="1" u="sng" dirty="0" smtClean="0"/>
              <a:t>MENAZAS</a:t>
            </a:r>
            <a:r>
              <a:rPr lang="es-CO" sz="2400" b="1" dirty="0" smtClean="0"/>
              <a:t> Externos</a:t>
            </a:r>
            <a:endParaRPr lang="es-CO"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18434"/>
                                        </p:tgtEl>
                                        <p:attrNameLst>
                                          <p:attrName>style.visibility</p:attrName>
                                        </p:attrNameLst>
                                      </p:cBhvr>
                                      <p:to>
                                        <p:strVal val="visible"/>
                                      </p:to>
                                    </p:set>
                                    <p:animEffect transition="in" filter="wheel(4)">
                                      <p:cBhvr>
                                        <p:cTn id="12" dur="2000"/>
                                        <p:tgtEl>
                                          <p:spTgt spid="18434"/>
                                        </p:tgtEl>
                                      </p:cBhvr>
                                    </p:animEffec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to="" calcmode="lin" valueType="num">
                                      <p:cBhvr>
                                        <p:cTn id="17" dur="1" fill="hold"/>
                                        <p:tgtEl>
                                          <p:spTgt spid="5"/>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to="" calcmode="lin" valueType="num">
                                      <p:cBhvr>
                                        <p:cTn id="22"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952328"/>
          </a:xfrm>
        </p:spPr>
        <p:txBody>
          <a:bodyPr>
            <a:normAutofit fontScale="92500" lnSpcReduction="20000"/>
          </a:bodyPr>
          <a:lstStyle/>
          <a:p>
            <a:pPr>
              <a:buNone/>
            </a:pPr>
            <a:r>
              <a:rPr lang="es-CO" sz="3600" b="1" dirty="0" smtClean="0"/>
              <a:t>    </a:t>
            </a:r>
            <a:r>
              <a:rPr lang="es-CO" sz="3600" b="1" u="sng" dirty="0" smtClean="0"/>
              <a:t>D</a:t>
            </a:r>
            <a:r>
              <a:rPr lang="es-CO" b="1" u="sng" dirty="0" smtClean="0"/>
              <a:t>EBILIDADES </a:t>
            </a:r>
            <a:r>
              <a:rPr lang="es-CO" u="sng" dirty="0" smtClean="0"/>
              <a:t>Y</a:t>
            </a:r>
            <a:r>
              <a:rPr lang="es-CO" b="1" u="sng" dirty="0" smtClean="0"/>
              <a:t> </a:t>
            </a:r>
            <a:r>
              <a:rPr lang="es-CO" sz="3600" b="1" u="sng" dirty="0" smtClean="0"/>
              <a:t>F</a:t>
            </a:r>
            <a:r>
              <a:rPr lang="es-CO" b="1" u="sng" dirty="0" smtClean="0"/>
              <a:t>ORTALEZAS:</a:t>
            </a:r>
            <a:r>
              <a:rPr lang="es-CO" dirty="0" smtClean="0"/>
              <a:t>  “Son factores </a:t>
            </a:r>
            <a:r>
              <a:rPr lang="es-CO" u="sng" dirty="0" smtClean="0">
                <a:solidFill>
                  <a:srgbClr val="0070C0"/>
                </a:solidFill>
              </a:rPr>
              <a:t>internos</a:t>
            </a:r>
            <a:r>
              <a:rPr lang="es-CO" dirty="0" smtClean="0"/>
              <a:t> a la empresa (en este caso la iglesia), que crean o destruyen valor. Incluyen los recursos, activos, habilidades, etc.</a:t>
            </a:r>
          </a:p>
          <a:p>
            <a:pPr>
              <a:buNone/>
            </a:pPr>
            <a:endParaRPr lang="es-CO" dirty="0" smtClean="0"/>
          </a:p>
          <a:p>
            <a:pPr algn="ctr">
              <a:buNone/>
            </a:pPr>
            <a:r>
              <a:rPr lang="es-CO" dirty="0" smtClean="0"/>
              <a:t>   </a:t>
            </a:r>
            <a:r>
              <a:rPr lang="es-CO" b="1" dirty="0" smtClean="0">
                <a:solidFill>
                  <a:srgbClr val="FF0000"/>
                </a:solidFill>
              </a:rPr>
              <a:t>¿Qué es lo que destruye a la iglesia?</a:t>
            </a:r>
            <a:r>
              <a:rPr lang="es-CO" dirty="0" smtClean="0"/>
              <a:t/>
            </a:r>
            <a:br>
              <a:rPr lang="es-CO" dirty="0" smtClean="0"/>
            </a:br>
            <a:r>
              <a:rPr lang="es-CO" dirty="0" smtClean="0"/>
              <a:t> </a:t>
            </a:r>
            <a:endParaRPr lang="es-CO" dirty="0"/>
          </a:p>
        </p:txBody>
      </p:sp>
      <p:sp>
        <p:nvSpPr>
          <p:cNvPr id="4" name="3 Rectángulo"/>
          <p:cNvSpPr/>
          <p:nvPr/>
        </p:nvSpPr>
        <p:spPr>
          <a:xfrm>
            <a:off x="323528" y="3068959"/>
            <a:ext cx="5040560" cy="3816429"/>
          </a:xfrm>
          <a:prstGeom prst="rect">
            <a:avLst/>
          </a:prstGeom>
          <a:solidFill>
            <a:schemeClr val="accent2">
              <a:lumMod val="20000"/>
              <a:lumOff val="80000"/>
            </a:schemeClr>
          </a:solidFill>
        </p:spPr>
        <p:txBody>
          <a:bodyPr wrap="square">
            <a:spAutoFit/>
          </a:bodyPr>
          <a:lstStyle/>
          <a:p>
            <a:pPr algn="ctr"/>
            <a:r>
              <a:rPr lang="es-CO" b="1" dirty="0" smtClean="0">
                <a:solidFill>
                  <a:srgbClr val="FF0000"/>
                </a:solidFill>
              </a:rPr>
              <a:t> </a:t>
            </a:r>
            <a:r>
              <a:rPr lang="es-CO" sz="2800" dirty="0" smtClean="0"/>
              <a:t>A menudo se creé que lo que destruye a la iglesia es la persecución, la competencia con otras religiones, la ley dominical, la ubicación de la iglesia, escases de silla, no tener un lugar propio para las reuniones, o el no tener un pastor permanente etc.etc.</a:t>
            </a:r>
            <a:br>
              <a:rPr lang="es-CO" sz="2800" dirty="0" smtClean="0"/>
            </a:br>
            <a:endParaRPr lang="es-CO" dirty="0"/>
          </a:p>
        </p:txBody>
      </p:sp>
      <p:pic>
        <p:nvPicPr>
          <p:cNvPr id="17412" name="Picture 4" descr="http://t2.gstatic.com/images?q=tbn:ANd9GcQVqyN-bzQPP-3UBr_0kQLiM22BUQptqbamSojjOOpWb0mdcmyQ"/>
          <p:cNvPicPr>
            <a:picLocks noChangeAspect="1" noChangeArrowheads="1"/>
          </p:cNvPicPr>
          <p:nvPr/>
        </p:nvPicPr>
        <p:blipFill>
          <a:blip r:embed="rId2" cstate="print"/>
          <a:srcRect/>
          <a:stretch>
            <a:fillRect/>
          </a:stretch>
        </p:blipFill>
        <p:spPr bwMode="auto">
          <a:xfrm>
            <a:off x="5508104" y="3356992"/>
            <a:ext cx="3312368" cy="2592288"/>
          </a:xfrm>
          <a:prstGeom prst="rect">
            <a:avLst/>
          </a:prstGeom>
          <a:noFill/>
        </p:spPr>
      </p:pic>
      <p:sp>
        <p:nvSpPr>
          <p:cNvPr id="5" name="4 Rectángulo"/>
          <p:cNvSpPr/>
          <p:nvPr/>
        </p:nvSpPr>
        <p:spPr>
          <a:xfrm>
            <a:off x="5436096" y="6021288"/>
            <a:ext cx="3384376" cy="461665"/>
          </a:xfrm>
          <a:prstGeom prst="rect">
            <a:avLst/>
          </a:prstGeom>
        </p:spPr>
        <p:txBody>
          <a:bodyPr wrap="square">
            <a:spAutoFit/>
          </a:bodyPr>
          <a:lstStyle/>
          <a:p>
            <a:r>
              <a:rPr lang="es-CO" sz="2400" b="1" dirty="0" smtClean="0">
                <a:solidFill>
                  <a:srgbClr val="FF0000"/>
                </a:solidFill>
              </a:rPr>
              <a:t>        Léase Luc.10:38,39.</a:t>
            </a:r>
            <a:endParaRPr lang="es-CO"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17412"/>
                                        </p:tgtEl>
                                        <p:attrNameLst>
                                          <p:attrName>style.visibility</p:attrName>
                                        </p:attrNameLst>
                                      </p:cBhvr>
                                      <p:to>
                                        <p:strVal val="visible"/>
                                      </p:to>
                                    </p:set>
                                    <p:animEffect transition="in" filter="wheel(4)">
                                      <p:cBhvr>
                                        <p:cTn id="17" dur="2000"/>
                                        <p:tgtEl>
                                          <p:spTgt spid="17412"/>
                                        </p:tgtEl>
                                      </p:cBhvr>
                                    </p:animEffect>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to="" calcmode="lin" valueType="num">
                                      <p:cBhvr>
                                        <p:cTn id="22" dur="1" fill="hold"/>
                                        <p:tgtEl>
                                          <p:spTgt spid="4"/>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heel(4)">
                                      <p:cBhvr>
                                        <p:cTn id="2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548680"/>
            <a:ext cx="6300192" cy="6309320"/>
          </a:xfrm>
        </p:spPr>
        <p:txBody>
          <a:bodyPr>
            <a:normAutofit fontScale="92500" lnSpcReduction="10000"/>
          </a:bodyPr>
          <a:lstStyle/>
          <a:p>
            <a:pPr algn="ctr"/>
            <a:r>
              <a:rPr lang="es-CO" dirty="0" smtClean="0">
                <a:solidFill>
                  <a:srgbClr val="FF0000"/>
                </a:solidFill>
              </a:rPr>
              <a:t>Hechos de los Apóstoles P 438</a:t>
            </a:r>
            <a:r>
              <a:rPr lang="es-CO" dirty="0" smtClean="0"/>
              <a:t> dice que es lo que destruye a la iglesia. “El mayor peligro de la iglesia de Cristo </a:t>
            </a:r>
            <a:r>
              <a:rPr lang="es-CO" u="sng" dirty="0" smtClean="0">
                <a:solidFill>
                  <a:srgbClr val="0070C0"/>
                </a:solidFill>
              </a:rPr>
              <a:t>no es la oposición del mundo. </a:t>
            </a:r>
          </a:p>
          <a:p>
            <a:endParaRPr lang="es-CO" dirty="0" smtClean="0"/>
          </a:p>
          <a:p>
            <a:pPr algn="ctr"/>
            <a:r>
              <a:rPr lang="es-CO" u="sng" dirty="0" smtClean="0">
                <a:solidFill>
                  <a:srgbClr val="0070C0"/>
                </a:solidFill>
              </a:rPr>
              <a:t>Es el mal acariciado en los corazones de los creyentes es lo que produce el más grave desastre</a:t>
            </a:r>
            <a:r>
              <a:rPr lang="es-CO" dirty="0" smtClean="0"/>
              <a:t>, y lo que, seguramente, más retardará el progreso de la causa de Dios. </a:t>
            </a:r>
          </a:p>
          <a:p>
            <a:pPr algn="ctr"/>
            <a:endParaRPr lang="es-CO" dirty="0" smtClean="0"/>
          </a:p>
          <a:p>
            <a:pPr algn="ctr"/>
            <a:r>
              <a:rPr lang="es-CO" dirty="0" smtClean="0"/>
              <a:t>No hay forma más segura para destruir la espiritualidad que abrigar </a:t>
            </a:r>
            <a:r>
              <a:rPr lang="es-CO" u="sng" dirty="0" smtClean="0">
                <a:solidFill>
                  <a:srgbClr val="0070C0"/>
                </a:solidFill>
              </a:rPr>
              <a:t>envidia, sospecha, critica y malicia”.</a:t>
            </a:r>
            <a:endParaRPr lang="es-CO" u="sng" dirty="0">
              <a:solidFill>
                <a:srgbClr val="0070C0"/>
              </a:solidFill>
            </a:endParaRPr>
          </a:p>
        </p:txBody>
      </p:sp>
      <p:pic>
        <p:nvPicPr>
          <p:cNvPr id="16386" name="Picture 2" descr="http://t2.gstatic.com/images?q=tbn:ANd9GcQto23GWi2C09HRzPykG3X87TJiQ6C5_WEE8pNPQUc8-xrLPbEv"/>
          <p:cNvPicPr>
            <a:picLocks noChangeAspect="1" noChangeArrowheads="1"/>
          </p:cNvPicPr>
          <p:nvPr/>
        </p:nvPicPr>
        <p:blipFill>
          <a:blip r:embed="rId2" cstate="print"/>
          <a:srcRect/>
          <a:stretch>
            <a:fillRect/>
          </a:stretch>
        </p:blipFill>
        <p:spPr bwMode="auto">
          <a:xfrm>
            <a:off x="6372200" y="4293096"/>
            <a:ext cx="2456309" cy="2122166"/>
          </a:xfrm>
          <a:prstGeom prst="rect">
            <a:avLst/>
          </a:prstGeom>
          <a:noFill/>
        </p:spPr>
      </p:pic>
      <p:pic>
        <p:nvPicPr>
          <p:cNvPr id="16388" name="Picture 4" descr="http://t1.gstatic.com/images?q=tbn:ANd9GcS6XntRiYbcBdioulv1scNkXe3Y1PCQaG6CMIH-onNXHlqMlJOVWA"/>
          <p:cNvPicPr>
            <a:picLocks noChangeAspect="1" noChangeArrowheads="1"/>
          </p:cNvPicPr>
          <p:nvPr/>
        </p:nvPicPr>
        <p:blipFill>
          <a:blip r:embed="rId3" cstate="print"/>
          <a:srcRect/>
          <a:stretch>
            <a:fillRect/>
          </a:stretch>
        </p:blipFill>
        <p:spPr bwMode="auto">
          <a:xfrm>
            <a:off x="6588224" y="2564904"/>
            <a:ext cx="2200275" cy="1644402"/>
          </a:xfrm>
          <a:prstGeom prst="rect">
            <a:avLst/>
          </a:prstGeom>
          <a:noFill/>
        </p:spPr>
      </p:pic>
      <p:pic>
        <p:nvPicPr>
          <p:cNvPr id="16390" name="Picture 6" descr="http://2.bp.blogspot.com/_jeDaZGCZyFU/TIet2pHyRUI/AAAAAAAAAUI/4csBnKn4P3M/s1600/iglesia2%5B1%5D.jpg"/>
          <p:cNvPicPr>
            <a:picLocks noChangeAspect="1" noChangeArrowheads="1"/>
          </p:cNvPicPr>
          <p:nvPr/>
        </p:nvPicPr>
        <p:blipFill>
          <a:blip r:embed="rId4" cstate="print"/>
          <a:srcRect/>
          <a:stretch>
            <a:fillRect/>
          </a:stretch>
        </p:blipFill>
        <p:spPr bwMode="auto">
          <a:xfrm>
            <a:off x="6516216" y="260648"/>
            <a:ext cx="2376264" cy="223224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6388"/>
                                        </p:tgtEl>
                                        <p:attrNameLst>
                                          <p:attrName>style.visibility</p:attrName>
                                        </p:attrNameLst>
                                      </p:cBhvr>
                                      <p:to>
                                        <p:strVal val="visible"/>
                                      </p:to>
                                    </p:set>
                                    <p:anim to="" calcmode="lin" valueType="num">
                                      <p:cBhvr>
                                        <p:cTn id="7" dur="1" fill="hold"/>
                                        <p:tgtEl>
                                          <p:spTgt spid="1638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7"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additive="base">
                                        <p:cTn id="12" dur="5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3" dur="5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3" presetClass="entr" presetSubtype="0" fill="hold" nodeType="clickEffect">
                                  <p:stCondLst>
                                    <p:cond delay="0"/>
                                  </p:stCondLst>
                                  <p:childTnLst>
                                    <p:set>
                                      <p:cBhvr>
                                        <p:cTn id="17" dur="1" fill="hold">
                                          <p:stCondLst>
                                            <p:cond delay="0"/>
                                          </p:stCondLst>
                                        </p:cTn>
                                        <p:tgtEl>
                                          <p:spTgt spid="16386"/>
                                        </p:tgtEl>
                                        <p:attrNameLst>
                                          <p:attrName>style.visibility</p:attrName>
                                        </p:attrNameLst>
                                      </p:cBhvr>
                                      <p:to>
                                        <p:strVal val="visible"/>
                                      </p:to>
                                    </p:set>
                                    <p:animEffect transition="in" filter="fade">
                                      <p:cBhvr>
                                        <p:cTn id="18" dur="100"/>
                                        <p:tgtEl>
                                          <p:spTgt spid="16386"/>
                                        </p:tgtEl>
                                      </p:cBhvr>
                                    </p:animEffect>
                                    <p:anim calcmode="lin" valueType="num">
                                      <p:cBhvr>
                                        <p:cTn id="19" dur="400" fill="hold"/>
                                        <p:tgtEl>
                                          <p:spTgt spid="16386"/>
                                        </p:tgtEl>
                                        <p:attrNameLst>
                                          <p:attrName>ppt_x</p:attrName>
                                        </p:attrNameLst>
                                      </p:cBhvr>
                                      <p:tavLst>
                                        <p:tav tm="0">
                                          <p:val>
                                            <p:strVal val="#ppt_x"/>
                                          </p:val>
                                        </p:tav>
                                        <p:tav tm="100000">
                                          <p:val>
                                            <p:strVal val="#ppt_x"/>
                                          </p:val>
                                        </p:tav>
                                      </p:tavLst>
                                    </p:anim>
                                    <p:anim calcmode="lin" valueType="num">
                                      <p:cBhvr>
                                        <p:cTn id="20" dur="400" fill="hold"/>
                                        <p:tgtEl>
                                          <p:spTgt spid="16386"/>
                                        </p:tgtEl>
                                        <p:attrNameLst>
                                          <p:attrName>ppt_y</p:attrName>
                                        </p:attrNameLst>
                                      </p:cBhvr>
                                      <p:tavLst>
                                        <p:tav tm="0">
                                          <p:val>
                                            <p:strVal val="#ppt_y+0.31"/>
                                          </p:val>
                                        </p:tav>
                                        <p:tav tm="100000">
                                          <p:val>
                                            <p:strVal val="#ppt_y+0.31"/>
                                          </p:val>
                                        </p:tav>
                                      </p:tavLst>
                                    </p:anim>
                                    <p:anim calcmode="lin" valueType="num">
                                      <p:cBhvr>
                                        <p:cTn id="21" dur="600" decel="50000" fill="hold">
                                          <p:stCondLst>
                                            <p:cond delay="400"/>
                                          </p:stCondLst>
                                        </p:cTn>
                                        <p:tgtEl>
                                          <p:spTgt spid="1638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2" dur="600" decel="50000" fill="hold">
                                          <p:stCondLst>
                                            <p:cond delay="400"/>
                                          </p:stCondLst>
                                        </p:cTn>
                                        <p:tgtEl>
                                          <p:spTgt spid="1638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1224137"/>
          </a:xfrm>
          <a:solidFill>
            <a:schemeClr val="accent2">
              <a:lumMod val="40000"/>
              <a:lumOff val="60000"/>
            </a:schemeClr>
          </a:solidFill>
        </p:spPr>
        <p:txBody>
          <a:bodyPr>
            <a:normAutofit/>
          </a:bodyPr>
          <a:lstStyle/>
          <a:p>
            <a:pPr algn="ctr">
              <a:buNone/>
            </a:pPr>
            <a:r>
              <a:rPr lang="es-CO" dirty="0" smtClean="0"/>
              <a:t>    Lo que destruye es lo que sale de adentro del corazón, de dentro de la iglesia misma. </a:t>
            </a:r>
          </a:p>
        </p:txBody>
      </p:sp>
      <p:sp>
        <p:nvSpPr>
          <p:cNvPr id="4" name="3 Rectángulo"/>
          <p:cNvSpPr/>
          <p:nvPr/>
        </p:nvSpPr>
        <p:spPr>
          <a:xfrm>
            <a:off x="323528" y="1772817"/>
            <a:ext cx="5976664" cy="5078313"/>
          </a:xfrm>
          <a:prstGeom prst="rect">
            <a:avLst/>
          </a:prstGeom>
          <a:blipFill>
            <a:blip r:embed="rId2" cstate="print"/>
            <a:tile tx="0" ty="0" sx="100000" sy="100000" flip="none" algn="tl"/>
          </a:blipFill>
        </p:spPr>
        <p:txBody>
          <a:bodyPr wrap="square">
            <a:spAutoFit/>
          </a:bodyPr>
          <a:lstStyle/>
          <a:p>
            <a:pPr algn="ctr"/>
            <a:r>
              <a:rPr lang="es-CO" sz="3200" b="1" dirty="0" smtClean="0">
                <a:solidFill>
                  <a:srgbClr val="002060"/>
                </a:solidFill>
              </a:rPr>
              <a:t>¿Cual es el mal? </a:t>
            </a:r>
          </a:p>
          <a:p>
            <a:pPr algn="ctr"/>
            <a:endParaRPr lang="es-CO" sz="2800" dirty="0" smtClean="0"/>
          </a:p>
          <a:p>
            <a:pPr algn="ctr"/>
            <a:r>
              <a:rPr lang="es-CO" dirty="0" smtClean="0"/>
              <a:t> </a:t>
            </a:r>
            <a:r>
              <a:rPr lang="es-CO" sz="2400" dirty="0" smtClean="0"/>
              <a:t>La envidia, la sospecha, la critica, y la malicia. Recuerde que la envidia fue la causa del pecado en el cielo. </a:t>
            </a:r>
            <a:r>
              <a:rPr lang="es-CO" sz="2400" u="sng" dirty="0" smtClean="0">
                <a:solidFill>
                  <a:srgbClr val="0070C0"/>
                </a:solidFill>
              </a:rPr>
              <a:t>No hay critica constructiva</a:t>
            </a:r>
            <a:r>
              <a:rPr lang="es-CO" sz="2400" dirty="0" smtClean="0"/>
              <a:t>, la critica siempre es critica. </a:t>
            </a:r>
          </a:p>
          <a:p>
            <a:pPr algn="ctr"/>
            <a:endParaRPr lang="es-CO" sz="2400" dirty="0" smtClean="0"/>
          </a:p>
          <a:p>
            <a:pPr algn="ctr"/>
            <a:r>
              <a:rPr lang="es-CO" sz="2400" u="sng" dirty="0" smtClean="0">
                <a:solidFill>
                  <a:srgbClr val="0070C0"/>
                </a:solidFill>
              </a:rPr>
              <a:t>Si usted le quiere ayudar a alguien a corregirse, no lo critique, la mejor manera es hablar personalmente con esa persona</a:t>
            </a:r>
            <a:r>
              <a:rPr lang="es-CO" sz="2400" dirty="0" smtClean="0"/>
              <a:t>. Recuerde que Satanás siempre utiliza la critica para destruir la iglesia. Este es el mayor peligro.</a:t>
            </a:r>
            <a:endParaRPr lang="es-CO" sz="2400" dirty="0"/>
          </a:p>
        </p:txBody>
      </p:sp>
      <p:pic>
        <p:nvPicPr>
          <p:cNvPr id="15362" name="Picture 2" descr="http://t0.gstatic.com/images?q=tbn:ANd9GcTEsMHNCqts_0y9qTnYpWLa0tXUl9nDXjxyo6JhA0J_O8plYMlj"/>
          <p:cNvPicPr>
            <a:picLocks noChangeAspect="1" noChangeArrowheads="1"/>
          </p:cNvPicPr>
          <p:nvPr/>
        </p:nvPicPr>
        <p:blipFill>
          <a:blip r:embed="rId3" cstate="print"/>
          <a:srcRect/>
          <a:stretch>
            <a:fillRect/>
          </a:stretch>
        </p:blipFill>
        <p:spPr bwMode="auto">
          <a:xfrm>
            <a:off x="6444208" y="1700809"/>
            <a:ext cx="2448272" cy="1872208"/>
          </a:xfrm>
          <a:prstGeom prst="rect">
            <a:avLst/>
          </a:prstGeom>
          <a:noFill/>
        </p:spPr>
      </p:pic>
      <p:pic>
        <p:nvPicPr>
          <p:cNvPr id="15364" name="Picture 4" descr="http://t0.gstatic.com/images?q=tbn:ANd9GcT5RhT0zxo0tGlYNQ_O7piht9e_2M_96Il3ZMul2ec-6wnTigOxmA"/>
          <p:cNvPicPr>
            <a:picLocks noChangeAspect="1" noChangeArrowheads="1"/>
          </p:cNvPicPr>
          <p:nvPr/>
        </p:nvPicPr>
        <p:blipFill>
          <a:blip r:embed="rId4" cstate="print"/>
          <a:srcRect/>
          <a:stretch>
            <a:fillRect/>
          </a:stretch>
        </p:blipFill>
        <p:spPr bwMode="auto">
          <a:xfrm>
            <a:off x="6516216" y="3861048"/>
            <a:ext cx="2376264" cy="276909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4" presetClass="entr" presetSubtype="0" fill="hold" nodeType="clickEffect">
                                  <p:stCondLst>
                                    <p:cond delay="0"/>
                                  </p:stCondLst>
                                  <p:childTnLst>
                                    <p:set>
                                      <p:cBhvr>
                                        <p:cTn id="18" dur="1" fill="hold">
                                          <p:stCondLst>
                                            <p:cond delay="0"/>
                                          </p:stCondLst>
                                        </p:cTn>
                                        <p:tgtEl>
                                          <p:spTgt spid="15362"/>
                                        </p:tgtEl>
                                        <p:attrNameLst>
                                          <p:attrName>style.visibility</p:attrName>
                                        </p:attrNameLst>
                                      </p:cBhvr>
                                      <p:to>
                                        <p:strVal val="visible"/>
                                      </p:to>
                                    </p:set>
                                    <p:anim to="" calcmode="lin" valueType="num">
                                      <p:cBhvr>
                                        <p:cTn id="19" dur="1" fill="hold"/>
                                        <p:tgtEl>
                                          <p:spTgt spid="15362"/>
                                        </p:tgtEl>
                                        <p:attrNameLst>
                                          <p:attrName/>
                                        </p:attrNameLst>
                                      </p:cBhvr>
                                    </p:anim>
                                  </p:childTnLst>
                                </p:cTn>
                              </p:par>
                            </p:childTnLst>
                          </p:cTn>
                        </p:par>
                      </p:childTnLst>
                    </p:cTn>
                  </p:par>
                  <p:par>
                    <p:cTn id="20" fill="hold">
                      <p:stCondLst>
                        <p:cond delay="indefinite"/>
                      </p:stCondLst>
                      <p:childTnLst>
                        <p:par>
                          <p:cTn id="21" fill="hold">
                            <p:stCondLst>
                              <p:cond delay="0"/>
                            </p:stCondLst>
                            <p:childTnLst>
                              <p:par>
                                <p:cTn id="22" presetID="24" presetClass="entr" presetSubtype="0" fill="hold" grpId="0" nodeType="clickEffect">
                                  <p:stCondLst>
                                    <p:cond delay="0"/>
                                  </p:stCondLst>
                                  <p:childTnLst>
                                    <p:set>
                                      <p:cBhvr>
                                        <p:cTn id="23" dur="1" fill="hold">
                                          <p:stCondLst>
                                            <p:cond delay="0"/>
                                          </p:stCondLst>
                                        </p:cTn>
                                        <p:tgtEl>
                                          <p:spTgt spid="4">
                                            <p:bg/>
                                          </p:spTgt>
                                        </p:tgtEl>
                                        <p:attrNameLst>
                                          <p:attrName>style.visibility</p:attrName>
                                        </p:attrNameLst>
                                      </p:cBhvr>
                                      <p:to>
                                        <p:strVal val="visible"/>
                                      </p:to>
                                    </p:set>
                                    <p:anim to="" calcmode="lin" valueType="num">
                                      <p:cBhvr>
                                        <p:cTn id="24" dur="1" fill="hold"/>
                                        <p:tgtEl>
                                          <p:spTgt spid="4">
                                            <p:bg/>
                                          </p:spTgt>
                                        </p:tgtEl>
                                        <p:attrNameLst>
                                          <p:attrName/>
                                        </p:attrNameLst>
                                      </p:cBhvr>
                                    </p:anim>
                                  </p:childTnLst>
                                </p:cTn>
                              </p:par>
                              <p:par>
                                <p:cTn id="25" presetID="24" presetClass="entr" presetSubtype="0" fill="hold" grpId="0" nodeType="with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anim to="" calcmode="lin" valueType="num">
                                      <p:cBhvr>
                                        <p:cTn id="27" dur="1" fill="hold"/>
                                        <p:tgtEl>
                                          <p:spTgt spid="4">
                                            <p:txEl>
                                              <p:pRg st="0" end="0"/>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43" presetClass="entr" presetSubtype="0" fill="hold" nodeType="clickEffect">
                                  <p:stCondLst>
                                    <p:cond delay="0"/>
                                  </p:stCondLst>
                                  <p:childTnLst>
                                    <p:set>
                                      <p:cBhvr>
                                        <p:cTn id="31" dur="1" fill="hold">
                                          <p:stCondLst>
                                            <p:cond delay="0"/>
                                          </p:stCondLst>
                                        </p:cTn>
                                        <p:tgtEl>
                                          <p:spTgt spid="15364"/>
                                        </p:tgtEl>
                                        <p:attrNameLst>
                                          <p:attrName>style.visibility</p:attrName>
                                        </p:attrNameLst>
                                      </p:cBhvr>
                                      <p:to>
                                        <p:strVal val="visible"/>
                                      </p:to>
                                    </p:set>
                                    <p:animEffect transition="in" filter="fade">
                                      <p:cBhvr>
                                        <p:cTn id="32" dur="100"/>
                                        <p:tgtEl>
                                          <p:spTgt spid="15364"/>
                                        </p:tgtEl>
                                      </p:cBhvr>
                                    </p:animEffect>
                                    <p:anim calcmode="lin" valueType="num">
                                      <p:cBhvr>
                                        <p:cTn id="33" dur="400" fill="hold"/>
                                        <p:tgtEl>
                                          <p:spTgt spid="15364"/>
                                        </p:tgtEl>
                                        <p:attrNameLst>
                                          <p:attrName>ppt_x</p:attrName>
                                        </p:attrNameLst>
                                      </p:cBhvr>
                                      <p:tavLst>
                                        <p:tav tm="0">
                                          <p:val>
                                            <p:strVal val="#ppt_x"/>
                                          </p:val>
                                        </p:tav>
                                        <p:tav tm="100000">
                                          <p:val>
                                            <p:strVal val="#ppt_x"/>
                                          </p:val>
                                        </p:tav>
                                      </p:tavLst>
                                    </p:anim>
                                    <p:anim calcmode="lin" valueType="num">
                                      <p:cBhvr>
                                        <p:cTn id="34" dur="400" fill="hold"/>
                                        <p:tgtEl>
                                          <p:spTgt spid="15364"/>
                                        </p:tgtEl>
                                        <p:attrNameLst>
                                          <p:attrName>ppt_y</p:attrName>
                                        </p:attrNameLst>
                                      </p:cBhvr>
                                      <p:tavLst>
                                        <p:tav tm="0">
                                          <p:val>
                                            <p:strVal val="#ppt_y+0.31"/>
                                          </p:val>
                                        </p:tav>
                                        <p:tav tm="100000">
                                          <p:val>
                                            <p:strVal val="#ppt_y+0.31"/>
                                          </p:val>
                                        </p:tav>
                                      </p:tavLst>
                                    </p:anim>
                                    <p:anim calcmode="lin" valueType="num">
                                      <p:cBhvr>
                                        <p:cTn id="35" dur="600" decel="50000" fill="hold">
                                          <p:stCondLst>
                                            <p:cond delay="400"/>
                                          </p:stCondLst>
                                        </p:cTn>
                                        <p:tgtEl>
                                          <p:spTgt spid="1536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6" dur="600" decel="50000" fill="hold">
                                          <p:stCondLst>
                                            <p:cond delay="400"/>
                                          </p:stCondLst>
                                        </p:cTn>
                                        <p:tgtEl>
                                          <p:spTgt spid="1536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1" presetClass="entr" presetSubtype="4" fill="hold" nodeType="clickEffect">
                                  <p:stCondLst>
                                    <p:cond delay="0"/>
                                  </p:stCondLst>
                                  <p:childTnLst>
                                    <p:set>
                                      <p:cBhvr>
                                        <p:cTn id="40" dur="1" fill="hold">
                                          <p:stCondLst>
                                            <p:cond delay="0"/>
                                          </p:stCondLst>
                                        </p:cTn>
                                        <p:tgtEl>
                                          <p:spTgt spid="4">
                                            <p:txEl>
                                              <p:pRg st="2" end="2"/>
                                            </p:txEl>
                                          </p:spTgt>
                                        </p:tgtEl>
                                        <p:attrNameLst>
                                          <p:attrName>style.visibility</p:attrName>
                                        </p:attrNameLst>
                                      </p:cBhvr>
                                      <p:to>
                                        <p:strVal val="visible"/>
                                      </p:to>
                                    </p:set>
                                    <p:animEffect transition="in" filter="wheel(4)">
                                      <p:cBhvr>
                                        <p:cTn id="41" dur="2000"/>
                                        <p:tgtEl>
                                          <p:spTgt spid="4">
                                            <p:txEl>
                                              <p:pRg st="2" end="2"/>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55" presetClass="entr" presetSubtype="0" fill="hold" nodeType="clickEffect">
                                  <p:stCondLst>
                                    <p:cond delay="0"/>
                                  </p:stCondLst>
                                  <p:childTnLst>
                                    <p:set>
                                      <p:cBhvr>
                                        <p:cTn id="45" dur="1" fill="hold">
                                          <p:stCondLst>
                                            <p:cond delay="0"/>
                                          </p:stCondLst>
                                        </p:cTn>
                                        <p:tgtEl>
                                          <p:spTgt spid="4">
                                            <p:txEl>
                                              <p:pRg st="4" end="4"/>
                                            </p:txEl>
                                          </p:spTgt>
                                        </p:tgtEl>
                                        <p:attrNameLst>
                                          <p:attrName>style.visibility</p:attrName>
                                        </p:attrNameLst>
                                      </p:cBhvr>
                                      <p:to>
                                        <p:strVal val="visible"/>
                                      </p:to>
                                    </p:set>
                                    <p:anim calcmode="lin" valueType="num">
                                      <p:cBhvr>
                                        <p:cTn id="46" dur="1000" fill="hold"/>
                                        <p:tgtEl>
                                          <p:spTgt spid="4">
                                            <p:txEl>
                                              <p:pRg st="4" end="4"/>
                                            </p:txEl>
                                          </p:spTgt>
                                        </p:tgtEl>
                                        <p:attrNameLst>
                                          <p:attrName>ppt_w</p:attrName>
                                        </p:attrNameLst>
                                      </p:cBhvr>
                                      <p:tavLst>
                                        <p:tav tm="0">
                                          <p:val>
                                            <p:strVal val="#ppt_w*0.70"/>
                                          </p:val>
                                        </p:tav>
                                        <p:tav tm="100000">
                                          <p:val>
                                            <p:strVal val="#ppt_w"/>
                                          </p:val>
                                        </p:tav>
                                      </p:tavLst>
                                    </p:anim>
                                    <p:anim calcmode="lin" valueType="num">
                                      <p:cBhvr>
                                        <p:cTn id="47" dur="1000" fill="hold"/>
                                        <p:tgtEl>
                                          <p:spTgt spid="4">
                                            <p:txEl>
                                              <p:pRg st="4" end="4"/>
                                            </p:txEl>
                                          </p:spTgt>
                                        </p:tgtEl>
                                        <p:attrNameLst>
                                          <p:attrName>ppt_h</p:attrName>
                                        </p:attrNameLst>
                                      </p:cBhvr>
                                      <p:tavLst>
                                        <p:tav tm="0">
                                          <p:val>
                                            <p:strVal val="#ppt_h"/>
                                          </p:val>
                                        </p:tav>
                                        <p:tav tm="100000">
                                          <p:val>
                                            <p:strVal val="#ppt_h"/>
                                          </p:val>
                                        </p:tav>
                                      </p:tavLst>
                                    </p:anim>
                                    <p:animEffect transition="in" filter="fade">
                                      <p:cBhvr>
                                        <p:cTn id="48" dur="10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uiExpand="1" build="allAtOnce"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936104"/>
          </a:xfrm>
        </p:spPr>
        <p:txBody>
          <a:bodyPr/>
          <a:lstStyle/>
          <a:p>
            <a:pPr algn="ctr">
              <a:buNone/>
            </a:pPr>
            <a:r>
              <a:rPr lang="es-CO" dirty="0" smtClean="0"/>
              <a:t>    </a:t>
            </a:r>
            <a:r>
              <a:rPr lang="es-CO" sz="4000" b="1" dirty="0" smtClean="0"/>
              <a:t>Oportunidades y </a:t>
            </a:r>
            <a:r>
              <a:rPr lang="es-CO" sz="4400" b="1" dirty="0" smtClean="0"/>
              <a:t>A</a:t>
            </a:r>
            <a:r>
              <a:rPr lang="es-CO" sz="4000" b="1" dirty="0" smtClean="0"/>
              <a:t>menazas</a:t>
            </a:r>
          </a:p>
        </p:txBody>
      </p:sp>
      <p:sp>
        <p:nvSpPr>
          <p:cNvPr id="4" name="3 Rectángulo"/>
          <p:cNvSpPr/>
          <p:nvPr/>
        </p:nvSpPr>
        <p:spPr>
          <a:xfrm>
            <a:off x="539552" y="1700808"/>
            <a:ext cx="5328592" cy="5016758"/>
          </a:xfrm>
          <a:prstGeom prst="rect">
            <a:avLst/>
          </a:prstGeom>
          <a:blipFill>
            <a:blip r:embed="rId2" cstate="print"/>
            <a:tile tx="0" ty="0" sx="100000" sy="100000" flip="none" algn="tl"/>
          </a:blipFill>
        </p:spPr>
        <p:txBody>
          <a:bodyPr wrap="square">
            <a:spAutoFit/>
          </a:bodyPr>
          <a:lstStyle/>
          <a:p>
            <a:pPr algn="ctr">
              <a:buNone/>
            </a:pPr>
            <a:r>
              <a:rPr lang="es-CO" sz="3200" dirty="0" smtClean="0"/>
              <a:t>Son factores </a:t>
            </a:r>
            <a:r>
              <a:rPr lang="es-CO" sz="3200" u="sng" dirty="0" smtClean="0">
                <a:solidFill>
                  <a:srgbClr val="0070C0"/>
                </a:solidFill>
              </a:rPr>
              <a:t>externos</a:t>
            </a:r>
            <a:r>
              <a:rPr lang="es-CO" sz="3200" dirty="0" smtClean="0"/>
              <a:t> (que están por fuera de la iglesia), y como tales están fuera del control de la iglesia. Se incluyen en estos la competencia, la demografía, (</a:t>
            </a:r>
            <a:r>
              <a:rPr lang="es-ES" sz="3200" dirty="0" smtClean="0">
                <a:hlinkClick r:id="rId3" action="ppaction://hlinkfile" tooltip="Fecundidad"/>
              </a:rPr>
              <a:t>fecundidad</a:t>
            </a:r>
            <a:r>
              <a:rPr lang="es-ES" sz="3200" dirty="0" smtClean="0"/>
              <a:t>, </a:t>
            </a:r>
            <a:r>
              <a:rPr lang="es-ES" sz="3200" dirty="0" smtClean="0">
                <a:hlinkClick r:id="rId4" action="ppaction://hlinkfile" tooltip="Mortalidad"/>
              </a:rPr>
              <a:t>mortalidad</a:t>
            </a:r>
            <a:r>
              <a:rPr lang="es-ES" sz="3200" dirty="0" smtClean="0"/>
              <a:t> y </a:t>
            </a:r>
            <a:r>
              <a:rPr lang="es-ES" sz="3200" dirty="0" smtClean="0">
                <a:hlinkClick r:id="rId5" action="ppaction://hlinkfile" tooltip="Movilidad"/>
              </a:rPr>
              <a:t>movilidad</a:t>
            </a:r>
            <a:r>
              <a:rPr lang="es-ES" sz="3200" dirty="0" smtClean="0"/>
              <a:t>), </a:t>
            </a:r>
            <a:r>
              <a:rPr lang="es-CO" sz="3200" dirty="0" smtClean="0"/>
              <a:t>economía, política, factores sociales, legales o culturales.</a:t>
            </a:r>
            <a:endParaRPr lang="es-CO" sz="3200" dirty="0"/>
          </a:p>
        </p:txBody>
      </p:sp>
      <p:pic>
        <p:nvPicPr>
          <p:cNvPr id="14338" name="Picture 2" descr="http://t0.gstatic.com/images?q=tbn:ANd9GcSu0VqKFGyVFtfdK1SYgS4oBzT8eXxfrtxGhiJIACcCuS7QRtlo"/>
          <p:cNvPicPr>
            <a:picLocks noChangeAspect="1" noChangeArrowheads="1"/>
          </p:cNvPicPr>
          <p:nvPr/>
        </p:nvPicPr>
        <p:blipFill>
          <a:blip r:embed="rId6" cstate="print"/>
          <a:srcRect/>
          <a:stretch>
            <a:fillRect/>
          </a:stretch>
        </p:blipFill>
        <p:spPr bwMode="auto">
          <a:xfrm>
            <a:off x="5940152" y="2276872"/>
            <a:ext cx="2952328" cy="345638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p:cTn id="7" dur="1000" fill="hold"/>
                                        <p:tgtEl>
                                          <p:spTgt spid="14338"/>
                                        </p:tgtEl>
                                        <p:attrNameLst>
                                          <p:attrName>ppt_w</p:attrName>
                                        </p:attrNameLst>
                                      </p:cBhvr>
                                      <p:tavLst>
                                        <p:tav tm="0">
                                          <p:val>
                                            <p:strVal val="#ppt_w*0.70"/>
                                          </p:val>
                                        </p:tav>
                                        <p:tav tm="100000">
                                          <p:val>
                                            <p:strVal val="#ppt_w"/>
                                          </p:val>
                                        </p:tav>
                                      </p:tavLst>
                                    </p:anim>
                                    <p:anim calcmode="lin" valueType="num">
                                      <p:cBhvr>
                                        <p:cTn id="8" dur="1000" fill="hold"/>
                                        <p:tgtEl>
                                          <p:spTgt spid="14338"/>
                                        </p:tgtEl>
                                        <p:attrNameLst>
                                          <p:attrName>ppt_h</p:attrName>
                                        </p:attrNameLst>
                                      </p:cBhvr>
                                      <p:tavLst>
                                        <p:tav tm="0">
                                          <p:val>
                                            <p:strVal val="#ppt_h"/>
                                          </p:val>
                                        </p:tav>
                                        <p:tav tm="100000">
                                          <p:val>
                                            <p:strVal val="#ppt_h"/>
                                          </p:val>
                                        </p:tav>
                                      </p:tavLst>
                                    </p:anim>
                                    <p:animEffect transition="in" filter="fade">
                                      <p:cBhvr>
                                        <p:cTn id="9" dur="1000"/>
                                        <p:tgtEl>
                                          <p:spTgt spid="14338"/>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720080"/>
          </a:xfrm>
        </p:spPr>
        <p:txBody>
          <a:bodyPr>
            <a:normAutofit/>
          </a:bodyPr>
          <a:lstStyle/>
          <a:p>
            <a:pPr algn="ctr">
              <a:buNone/>
            </a:pPr>
            <a:r>
              <a:rPr lang="es-CO" sz="3500" b="1" dirty="0" smtClean="0">
                <a:solidFill>
                  <a:srgbClr val="FF0000"/>
                </a:solidFill>
              </a:rPr>
              <a:t>¿Cuál es la mayor fortaleza?</a:t>
            </a:r>
          </a:p>
        </p:txBody>
      </p:sp>
      <p:sp>
        <p:nvSpPr>
          <p:cNvPr id="4" name="3 Rectángulo"/>
          <p:cNvSpPr/>
          <p:nvPr/>
        </p:nvSpPr>
        <p:spPr>
          <a:xfrm>
            <a:off x="0" y="1340768"/>
            <a:ext cx="6228184" cy="5693866"/>
          </a:xfrm>
          <a:prstGeom prst="rect">
            <a:avLst/>
          </a:prstGeom>
          <a:blipFill>
            <a:blip r:embed="rId2" cstate="print"/>
            <a:tile tx="0" ty="0" sx="100000" sy="100000" flip="none" algn="tl"/>
          </a:blipFill>
        </p:spPr>
        <p:txBody>
          <a:bodyPr wrap="square">
            <a:spAutoFit/>
          </a:bodyPr>
          <a:lstStyle/>
          <a:p>
            <a:pPr algn="ctr">
              <a:buNone/>
            </a:pPr>
            <a:r>
              <a:rPr lang="es-CO" sz="2800" dirty="0" smtClean="0">
                <a:solidFill>
                  <a:srgbClr val="FF0000"/>
                </a:solidFill>
              </a:rPr>
              <a:t>Hechos de los Apóstoles p 438.</a:t>
            </a:r>
            <a:r>
              <a:rPr lang="es-CO" sz="2800" dirty="0" smtClean="0"/>
              <a:t> dice: “El que dice que está en luz, y aborrece a su hermano, el tal aun está en tinieblas todavía. El que ama a su hermano, está en luz, y no hay tropiezo en él. </a:t>
            </a:r>
          </a:p>
          <a:p>
            <a:pPr algn="ctr">
              <a:buNone/>
            </a:pPr>
            <a:endParaRPr lang="es-CO" sz="2800" dirty="0" smtClean="0"/>
          </a:p>
          <a:p>
            <a:pPr algn="ctr">
              <a:buNone/>
            </a:pPr>
            <a:r>
              <a:rPr lang="es-CO" sz="2800" dirty="0" smtClean="0"/>
              <a:t>Más el que aborrece a su hermano, está en tinieblas, y no sabe adonde va: porque las tinieblas le han cegado los ojos. Porque este es el mensaje que hemos oído desde el principio: Que nos amemos unos a otros. El que no ama a su hermano, está en muerte”   </a:t>
            </a:r>
            <a:endParaRPr lang="es-CO" sz="2800" dirty="0"/>
          </a:p>
        </p:txBody>
      </p:sp>
      <p:pic>
        <p:nvPicPr>
          <p:cNvPr id="13314" name="Picture 2" descr="http://t1.gstatic.com/images?q=tbn:ANd9GcRRfb2HroWtS0XLqdz6EQHhtQnaf5RIkW1Uh6TFqML9XraSOdvo"/>
          <p:cNvPicPr>
            <a:picLocks noChangeAspect="1" noChangeArrowheads="1"/>
          </p:cNvPicPr>
          <p:nvPr/>
        </p:nvPicPr>
        <p:blipFill>
          <a:blip r:embed="rId3" cstate="print"/>
          <a:srcRect/>
          <a:stretch>
            <a:fillRect/>
          </a:stretch>
        </p:blipFill>
        <p:spPr bwMode="auto">
          <a:xfrm>
            <a:off x="6751063" y="4149081"/>
            <a:ext cx="1989904" cy="1584176"/>
          </a:xfrm>
          <a:prstGeom prst="rect">
            <a:avLst/>
          </a:prstGeom>
          <a:noFill/>
        </p:spPr>
      </p:pic>
      <p:pic>
        <p:nvPicPr>
          <p:cNvPr id="13316" name="Picture 4" descr="http://t2.gstatic.com/images?q=tbn:ANd9GcRVa8tp-6QBLSh_8ceG3chXv3o5aUsfmnvmKOm0CGk-LzauwywE"/>
          <p:cNvPicPr>
            <a:picLocks noChangeAspect="1" noChangeArrowheads="1"/>
          </p:cNvPicPr>
          <p:nvPr/>
        </p:nvPicPr>
        <p:blipFill>
          <a:blip r:embed="rId4" cstate="print"/>
          <a:srcRect/>
          <a:stretch>
            <a:fillRect/>
          </a:stretch>
        </p:blipFill>
        <p:spPr bwMode="auto">
          <a:xfrm>
            <a:off x="6516216" y="1484784"/>
            <a:ext cx="2165226" cy="1368152"/>
          </a:xfrm>
          <a:prstGeom prst="rect">
            <a:avLst/>
          </a:prstGeom>
          <a:noFill/>
        </p:spPr>
      </p:pic>
      <p:sp>
        <p:nvSpPr>
          <p:cNvPr id="7" name="6 Rectángulo"/>
          <p:cNvSpPr/>
          <p:nvPr/>
        </p:nvSpPr>
        <p:spPr>
          <a:xfrm>
            <a:off x="6156176" y="2996953"/>
            <a:ext cx="2736304" cy="1200329"/>
          </a:xfrm>
          <a:prstGeom prst="rect">
            <a:avLst/>
          </a:prstGeom>
        </p:spPr>
        <p:txBody>
          <a:bodyPr wrap="square">
            <a:spAutoFit/>
          </a:bodyPr>
          <a:lstStyle/>
          <a:p>
            <a:pPr algn="ctr"/>
            <a:r>
              <a:rPr lang="es-CO" dirty="0" smtClean="0">
                <a:solidFill>
                  <a:srgbClr val="FF0000"/>
                </a:solidFill>
              </a:rPr>
              <a:t>Caín aparentaba amar a Dios, pero no le obedecía y mató a su hermano </a:t>
            </a:r>
            <a:r>
              <a:rPr lang="es-CO" dirty="0" smtClean="0"/>
              <a:t>(Gén. 4:3; 8).</a:t>
            </a:r>
          </a:p>
        </p:txBody>
      </p:sp>
      <p:sp>
        <p:nvSpPr>
          <p:cNvPr id="8" name="7 Rectángulo"/>
          <p:cNvSpPr/>
          <p:nvPr/>
        </p:nvSpPr>
        <p:spPr>
          <a:xfrm>
            <a:off x="6732240" y="6021288"/>
            <a:ext cx="2088232" cy="738664"/>
          </a:xfrm>
          <a:prstGeom prst="rect">
            <a:avLst/>
          </a:prstGeom>
          <a:solidFill>
            <a:srgbClr val="FFC000"/>
          </a:solidFill>
        </p:spPr>
        <p:txBody>
          <a:bodyPr wrap="square">
            <a:spAutoFit/>
          </a:bodyPr>
          <a:lstStyle/>
          <a:p>
            <a:r>
              <a:rPr lang="es-CO" sz="2400" b="1" dirty="0" smtClean="0"/>
              <a:t>Lea Mat. 7:21.</a:t>
            </a:r>
          </a:p>
          <a:p>
            <a:pPr>
              <a:buNone/>
            </a:pPr>
            <a:r>
              <a:rPr lang="es-CO" dirty="0" smtClean="0"/>
              <a:t>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 calcmode="lin" valueType="num">
                                      <p:cBhvr>
                                        <p:cTn id="7" dur="1000" fill="hold"/>
                                        <p:tgtEl>
                                          <p:spTgt spid="4">
                                            <p:bg/>
                                          </p:spTgt>
                                        </p:tgtEl>
                                        <p:attrNameLst>
                                          <p:attrName>ppt_w</p:attrName>
                                        </p:attrNameLst>
                                      </p:cBhvr>
                                      <p:tavLst>
                                        <p:tav tm="0">
                                          <p:val>
                                            <p:strVal val="#ppt_w*0.70"/>
                                          </p:val>
                                        </p:tav>
                                        <p:tav tm="100000">
                                          <p:val>
                                            <p:strVal val="#ppt_w"/>
                                          </p:val>
                                        </p:tav>
                                      </p:tavLst>
                                    </p:anim>
                                    <p:anim calcmode="lin" valueType="num">
                                      <p:cBhvr>
                                        <p:cTn id="8" dur="1000" fill="hold"/>
                                        <p:tgtEl>
                                          <p:spTgt spid="4">
                                            <p:bg/>
                                          </p:spTgt>
                                        </p:tgtEl>
                                        <p:attrNameLst>
                                          <p:attrName>ppt_h</p:attrName>
                                        </p:attrNameLst>
                                      </p:cBhvr>
                                      <p:tavLst>
                                        <p:tav tm="0">
                                          <p:val>
                                            <p:strVal val="#ppt_h"/>
                                          </p:val>
                                        </p:tav>
                                        <p:tav tm="100000">
                                          <p:val>
                                            <p:strVal val="#ppt_h"/>
                                          </p:val>
                                        </p:tav>
                                      </p:tavLst>
                                    </p:anim>
                                    <p:animEffect transition="in" filter="fade">
                                      <p:cBhvr>
                                        <p:cTn id="9" dur="1000"/>
                                        <p:tgtEl>
                                          <p:spTgt spid="4">
                                            <p:bg/>
                                          </p:spTgt>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 calcmode="lin" valueType="num">
                                      <p:cBhvr>
                                        <p:cTn id="12" dur="1000" fill="hold"/>
                                        <p:tgtEl>
                                          <p:spTgt spid="4">
                                            <p:txEl>
                                              <p:pRg st="0" end="0"/>
                                            </p:txEl>
                                          </p:spTgt>
                                        </p:tgtEl>
                                        <p:attrNameLst>
                                          <p:attrName>ppt_w</p:attrName>
                                        </p:attrNameLst>
                                      </p:cBhvr>
                                      <p:tavLst>
                                        <p:tav tm="0">
                                          <p:val>
                                            <p:strVal val="#ppt_w*0.70"/>
                                          </p:val>
                                        </p:tav>
                                        <p:tav tm="100000">
                                          <p:val>
                                            <p:strVal val="#ppt_w"/>
                                          </p:val>
                                        </p:tav>
                                      </p:tavLst>
                                    </p:anim>
                                    <p:anim calcmode="lin" valueType="num">
                                      <p:cBhvr>
                                        <p:cTn id="13" dur="1000" fill="hold"/>
                                        <p:tgtEl>
                                          <p:spTgt spid="4">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4">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43" presetClass="entr" presetSubtype="0" fill="hold" nodeType="clickEffect">
                                  <p:stCondLst>
                                    <p:cond delay="0"/>
                                  </p:stCondLst>
                                  <p:childTnLst>
                                    <p:set>
                                      <p:cBhvr>
                                        <p:cTn id="18" dur="1" fill="hold">
                                          <p:stCondLst>
                                            <p:cond delay="0"/>
                                          </p:stCondLst>
                                        </p:cTn>
                                        <p:tgtEl>
                                          <p:spTgt spid="13316"/>
                                        </p:tgtEl>
                                        <p:attrNameLst>
                                          <p:attrName>style.visibility</p:attrName>
                                        </p:attrNameLst>
                                      </p:cBhvr>
                                      <p:to>
                                        <p:strVal val="visible"/>
                                      </p:to>
                                    </p:set>
                                    <p:animEffect transition="in" filter="fade">
                                      <p:cBhvr>
                                        <p:cTn id="19" dur="100"/>
                                        <p:tgtEl>
                                          <p:spTgt spid="13316"/>
                                        </p:tgtEl>
                                      </p:cBhvr>
                                    </p:animEffect>
                                    <p:anim calcmode="lin" valueType="num">
                                      <p:cBhvr>
                                        <p:cTn id="20" dur="400" fill="hold"/>
                                        <p:tgtEl>
                                          <p:spTgt spid="13316"/>
                                        </p:tgtEl>
                                        <p:attrNameLst>
                                          <p:attrName>ppt_x</p:attrName>
                                        </p:attrNameLst>
                                      </p:cBhvr>
                                      <p:tavLst>
                                        <p:tav tm="0">
                                          <p:val>
                                            <p:strVal val="#ppt_x"/>
                                          </p:val>
                                        </p:tav>
                                        <p:tav tm="100000">
                                          <p:val>
                                            <p:strVal val="#ppt_x"/>
                                          </p:val>
                                        </p:tav>
                                      </p:tavLst>
                                    </p:anim>
                                    <p:anim calcmode="lin" valueType="num">
                                      <p:cBhvr>
                                        <p:cTn id="21" dur="400" fill="hold"/>
                                        <p:tgtEl>
                                          <p:spTgt spid="13316"/>
                                        </p:tgtEl>
                                        <p:attrNameLst>
                                          <p:attrName>ppt_y</p:attrName>
                                        </p:attrNameLst>
                                      </p:cBhvr>
                                      <p:tavLst>
                                        <p:tav tm="0">
                                          <p:val>
                                            <p:strVal val="#ppt_y+0.31"/>
                                          </p:val>
                                        </p:tav>
                                        <p:tav tm="100000">
                                          <p:val>
                                            <p:strVal val="#ppt_y+0.31"/>
                                          </p:val>
                                        </p:tav>
                                      </p:tavLst>
                                    </p:anim>
                                    <p:anim calcmode="lin" valueType="num">
                                      <p:cBhvr>
                                        <p:cTn id="22" dur="600" decel="50000" fill="hold">
                                          <p:stCondLst>
                                            <p:cond delay="400"/>
                                          </p:stCondLst>
                                        </p:cTn>
                                        <p:tgtEl>
                                          <p:spTgt spid="1331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3" dur="600" decel="50000" fill="hold">
                                          <p:stCondLst>
                                            <p:cond delay="400"/>
                                          </p:stCondLst>
                                        </p:cTn>
                                        <p:tgtEl>
                                          <p:spTgt spid="1331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nodeType="clickEffect">
                                  <p:stCondLst>
                                    <p:cond delay="0"/>
                                  </p:stCondLst>
                                  <p:childTnLst>
                                    <p:set>
                                      <p:cBhvr>
                                        <p:cTn id="27" dur="1" fill="hold">
                                          <p:stCondLst>
                                            <p:cond delay="0"/>
                                          </p:stCondLst>
                                        </p:cTn>
                                        <p:tgtEl>
                                          <p:spTgt spid="4">
                                            <p:txEl>
                                              <p:pRg st="2" end="2"/>
                                            </p:txEl>
                                          </p:spTgt>
                                        </p:tgtEl>
                                        <p:attrNameLst>
                                          <p:attrName>style.visibility</p:attrName>
                                        </p:attrNameLst>
                                      </p:cBhvr>
                                      <p:to>
                                        <p:strVal val="visible"/>
                                      </p:to>
                                    </p:set>
                                    <p:anim to="" calcmode="lin" valueType="num">
                                      <p:cBhvr>
                                        <p:cTn id="28" dur="1" fill="hold"/>
                                        <p:tgtEl>
                                          <p:spTgt spid="4">
                                            <p:txEl>
                                              <p:pRg st="2" end="2"/>
                                            </p:txEl>
                                          </p:spTgt>
                                        </p:tgtEl>
                                        <p:attrNameLst>
                                          <p:attrName/>
                                        </p:attrNameLst>
                                      </p:cBhvr>
                                    </p:anim>
                                  </p:childTnLst>
                                </p:cTn>
                              </p:par>
                            </p:childTnLst>
                          </p:cTn>
                        </p:par>
                      </p:childTnLst>
                    </p:cTn>
                  </p:par>
                  <p:par>
                    <p:cTn id="29" fill="hold">
                      <p:stCondLst>
                        <p:cond delay="indefinite"/>
                      </p:stCondLst>
                      <p:childTnLst>
                        <p:par>
                          <p:cTn id="30" fill="hold">
                            <p:stCondLst>
                              <p:cond delay="0"/>
                            </p:stCondLst>
                            <p:childTnLst>
                              <p:par>
                                <p:cTn id="31" presetID="43"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
                                        <p:tgtEl>
                                          <p:spTgt spid="7"/>
                                        </p:tgtEl>
                                      </p:cBhvr>
                                    </p:animEffect>
                                    <p:anim calcmode="lin" valueType="num">
                                      <p:cBhvr>
                                        <p:cTn id="34" dur="400" fill="hold"/>
                                        <p:tgtEl>
                                          <p:spTgt spid="7"/>
                                        </p:tgtEl>
                                        <p:attrNameLst>
                                          <p:attrName>ppt_x</p:attrName>
                                        </p:attrNameLst>
                                      </p:cBhvr>
                                      <p:tavLst>
                                        <p:tav tm="0">
                                          <p:val>
                                            <p:strVal val="#ppt_x"/>
                                          </p:val>
                                        </p:tav>
                                        <p:tav tm="100000">
                                          <p:val>
                                            <p:strVal val="#ppt_x"/>
                                          </p:val>
                                        </p:tav>
                                      </p:tavLst>
                                    </p:anim>
                                    <p:anim calcmode="lin" valueType="num">
                                      <p:cBhvr>
                                        <p:cTn id="35" dur="400" fill="hold"/>
                                        <p:tgtEl>
                                          <p:spTgt spid="7"/>
                                        </p:tgtEl>
                                        <p:attrNameLst>
                                          <p:attrName>ppt_y</p:attrName>
                                        </p:attrNameLst>
                                      </p:cBhvr>
                                      <p:tavLst>
                                        <p:tav tm="0">
                                          <p:val>
                                            <p:strVal val="#ppt_y+0.31"/>
                                          </p:val>
                                        </p:tav>
                                        <p:tav tm="100000">
                                          <p:val>
                                            <p:strVal val="#ppt_y+0.31"/>
                                          </p:val>
                                        </p:tav>
                                      </p:tavLst>
                                    </p:anim>
                                    <p:anim calcmode="lin" valueType="num">
                                      <p:cBhvr>
                                        <p:cTn id="36"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7"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3" presetClass="entr" presetSubtype="0" fill="hold" nodeType="clickEffect">
                                  <p:stCondLst>
                                    <p:cond delay="0"/>
                                  </p:stCondLst>
                                  <p:childTnLst>
                                    <p:set>
                                      <p:cBhvr>
                                        <p:cTn id="41" dur="1" fill="hold">
                                          <p:stCondLst>
                                            <p:cond delay="0"/>
                                          </p:stCondLst>
                                        </p:cTn>
                                        <p:tgtEl>
                                          <p:spTgt spid="13314"/>
                                        </p:tgtEl>
                                        <p:attrNameLst>
                                          <p:attrName>style.visibility</p:attrName>
                                        </p:attrNameLst>
                                      </p:cBhvr>
                                      <p:to>
                                        <p:strVal val="visible"/>
                                      </p:to>
                                    </p:set>
                                    <p:animEffect transition="in" filter="fade">
                                      <p:cBhvr>
                                        <p:cTn id="42" dur="100"/>
                                        <p:tgtEl>
                                          <p:spTgt spid="13314"/>
                                        </p:tgtEl>
                                      </p:cBhvr>
                                    </p:animEffect>
                                    <p:anim calcmode="lin" valueType="num">
                                      <p:cBhvr>
                                        <p:cTn id="43" dur="400" fill="hold"/>
                                        <p:tgtEl>
                                          <p:spTgt spid="13314"/>
                                        </p:tgtEl>
                                        <p:attrNameLst>
                                          <p:attrName>ppt_x</p:attrName>
                                        </p:attrNameLst>
                                      </p:cBhvr>
                                      <p:tavLst>
                                        <p:tav tm="0">
                                          <p:val>
                                            <p:strVal val="#ppt_x"/>
                                          </p:val>
                                        </p:tav>
                                        <p:tav tm="100000">
                                          <p:val>
                                            <p:strVal val="#ppt_x"/>
                                          </p:val>
                                        </p:tav>
                                      </p:tavLst>
                                    </p:anim>
                                    <p:anim calcmode="lin" valueType="num">
                                      <p:cBhvr>
                                        <p:cTn id="44" dur="400" fill="hold"/>
                                        <p:tgtEl>
                                          <p:spTgt spid="13314"/>
                                        </p:tgtEl>
                                        <p:attrNameLst>
                                          <p:attrName>ppt_y</p:attrName>
                                        </p:attrNameLst>
                                      </p:cBhvr>
                                      <p:tavLst>
                                        <p:tav tm="0">
                                          <p:val>
                                            <p:strVal val="#ppt_y+0.31"/>
                                          </p:val>
                                        </p:tav>
                                        <p:tav tm="100000">
                                          <p:val>
                                            <p:strVal val="#ppt_y+0.31"/>
                                          </p:val>
                                        </p:tav>
                                      </p:tavLst>
                                    </p:anim>
                                    <p:anim calcmode="lin" valueType="num">
                                      <p:cBhvr>
                                        <p:cTn id="45" dur="600" decel="50000" fill="hold">
                                          <p:stCondLst>
                                            <p:cond delay="400"/>
                                          </p:stCondLst>
                                        </p:cTn>
                                        <p:tgtEl>
                                          <p:spTgt spid="1331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6" dur="600" decel="50000" fill="hold">
                                          <p:stCondLst>
                                            <p:cond delay="400"/>
                                          </p:stCondLst>
                                        </p:cTn>
                                        <p:tgtEl>
                                          <p:spTgt spid="1331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55" presetClass="entr" presetSubtype="0" fill="hold" grpId="0" nodeType="click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p:cTn id="51" dur="1000" fill="hold"/>
                                        <p:tgtEl>
                                          <p:spTgt spid="8"/>
                                        </p:tgtEl>
                                        <p:attrNameLst>
                                          <p:attrName>ppt_w</p:attrName>
                                        </p:attrNameLst>
                                      </p:cBhvr>
                                      <p:tavLst>
                                        <p:tav tm="0">
                                          <p:val>
                                            <p:strVal val="#ppt_w*0.70"/>
                                          </p:val>
                                        </p:tav>
                                        <p:tav tm="100000">
                                          <p:val>
                                            <p:strVal val="#ppt_w"/>
                                          </p:val>
                                        </p:tav>
                                      </p:tavLst>
                                    </p:anim>
                                    <p:anim calcmode="lin" valueType="num">
                                      <p:cBhvr>
                                        <p:cTn id="52" dur="1000" fill="hold"/>
                                        <p:tgtEl>
                                          <p:spTgt spid="8"/>
                                        </p:tgtEl>
                                        <p:attrNameLst>
                                          <p:attrName>ppt_h</p:attrName>
                                        </p:attrNameLst>
                                      </p:cBhvr>
                                      <p:tavLst>
                                        <p:tav tm="0">
                                          <p:val>
                                            <p:strVal val="#ppt_h"/>
                                          </p:val>
                                        </p:tav>
                                        <p:tav tm="100000">
                                          <p:val>
                                            <p:strVal val="#ppt_h"/>
                                          </p:val>
                                        </p:tav>
                                      </p:tavLst>
                                    </p:anim>
                                    <p:animEffect transition="in" filter="fade">
                                      <p:cBhvr>
                                        <p:cTn id="53"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P spid="7" grpId="0"/>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474840" cy="5976664"/>
          </a:xfrm>
          <a:solidFill>
            <a:schemeClr val="accent4">
              <a:lumMod val="20000"/>
              <a:lumOff val="80000"/>
            </a:schemeClr>
          </a:solidFill>
        </p:spPr>
        <p:txBody>
          <a:bodyPr>
            <a:normAutofit/>
          </a:bodyPr>
          <a:lstStyle/>
          <a:p>
            <a:pPr algn="ctr">
              <a:buNone/>
            </a:pPr>
            <a:r>
              <a:rPr lang="es-CO" dirty="0" smtClean="0"/>
              <a:t>   El secreto es conservar la Armonía y la unión.</a:t>
            </a:r>
          </a:p>
          <a:p>
            <a:pPr algn="ctr">
              <a:buNone/>
            </a:pPr>
            <a:endParaRPr lang="es-ES" dirty="0" smtClean="0"/>
          </a:p>
          <a:p>
            <a:pPr algn="ctr">
              <a:buNone/>
            </a:pPr>
            <a:r>
              <a:rPr lang="es-ES" dirty="0" smtClean="0"/>
              <a:t>El diccionario dice que: “Armonía es el equilibrio de las proporciones entre las distintas partes de un todo, y su resultado siempre connota belleza”.</a:t>
            </a:r>
            <a:endParaRPr lang="es-CO" dirty="0"/>
          </a:p>
        </p:txBody>
      </p:sp>
      <p:pic>
        <p:nvPicPr>
          <p:cNvPr id="20484" name="Picture 4" descr="http://t3.gstatic.com/images?q=tbn:ANd9GcQqhfmAe73nLHe12l-ImgbDkeRanA2qOizWCbVLVsB0NgDHSi71"/>
          <p:cNvPicPr>
            <a:picLocks noChangeAspect="1" noChangeArrowheads="1"/>
          </p:cNvPicPr>
          <p:nvPr/>
        </p:nvPicPr>
        <p:blipFill>
          <a:blip r:embed="rId2" cstate="print"/>
          <a:srcRect/>
          <a:stretch>
            <a:fillRect/>
          </a:stretch>
        </p:blipFill>
        <p:spPr bwMode="auto">
          <a:xfrm>
            <a:off x="5436096" y="2348880"/>
            <a:ext cx="3384376" cy="2448272"/>
          </a:xfrm>
          <a:prstGeom prst="rect">
            <a:avLst/>
          </a:prstGeom>
          <a:noFill/>
        </p:spPr>
      </p:pic>
      <p:pic>
        <p:nvPicPr>
          <p:cNvPr id="20486" name="Picture 6" descr="http://t0.gstatic.com/images?q=tbn:ANd9GcR-uvj8RVA9UDmVP5SZgPekS4ybr-oUhJGC1LiWd-84Yf0AllA2iQ"/>
          <p:cNvPicPr>
            <a:picLocks noChangeAspect="1" noChangeArrowheads="1"/>
          </p:cNvPicPr>
          <p:nvPr/>
        </p:nvPicPr>
        <p:blipFill>
          <a:blip r:embed="rId3" cstate="print"/>
          <a:srcRect/>
          <a:stretch>
            <a:fillRect/>
          </a:stretch>
        </p:blipFill>
        <p:spPr bwMode="auto">
          <a:xfrm>
            <a:off x="5076056" y="332656"/>
            <a:ext cx="2232248" cy="1991867"/>
          </a:xfrm>
          <a:prstGeom prst="rect">
            <a:avLst/>
          </a:prstGeom>
          <a:noFill/>
        </p:spPr>
      </p:pic>
      <p:sp>
        <p:nvSpPr>
          <p:cNvPr id="7" name="6 Rectángulo"/>
          <p:cNvSpPr/>
          <p:nvPr/>
        </p:nvSpPr>
        <p:spPr>
          <a:xfrm>
            <a:off x="7308304" y="476672"/>
            <a:ext cx="1656184" cy="1477328"/>
          </a:xfrm>
          <a:prstGeom prst="rect">
            <a:avLst/>
          </a:prstGeom>
        </p:spPr>
        <p:txBody>
          <a:bodyPr wrap="square">
            <a:spAutoFit/>
          </a:bodyPr>
          <a:lstStyle/>
          <a:p>
            <a:pPr algn="ctr"/>
            <a:r>
              <a:rPr lang="es-CO" b="1" dirty="0" smtClean="0">
                <a:solidFill>
                  <a:srgbClr val="FF0000"/>
                </a:solidFill>
              </a:rPr>
              <a:t>El número de integrantes de una orquesta sinfónica oscila entre 80 y 120</a:t>
            </a:r>
            <a:endParaRPr lang="es-CO" b="1" dirty="0">
              <a:solidFill>
                <a:srgbClr val="FF0000"/>
              </a:solidFill>
            </a:endParaRPr>
          </a:p>
        </p:txBody>
      </p:sp>
      <p:sp>
        <p:nvSpPr>
          <p:cNvPr id="8" name="7 Rectángulo"/>
          <p:cNvSpPr/>
          <p:nvPr/>
        </p:nvSpPr>
        <p:spPr>
          <a:xfrm>
            <a:off x="5004048" y="4869160"/>
            <a:ext cx="4139952" cy="1754326"/>
          </a:xfrm>
          <a:prstGeom prst="rect">
            <a:avLst/>
          </a:prstGeom>
          <a:solidFill>
            <a:schemeClr val="accent1">
              <a:lumMod val="20000"/>
              <a:lumOff val="80000"/>
            </a:schemeClr>
          </a:solidFill>
        </p:spPr>
        <p:txBody>
          <a:bodyPr wrap="square">
            <a:spAutoFit/>
          </a:bodyPr>
          <a:lstStyle/>
          <a:p>
            <a:pPr algn="ctr"/>
            <a:r>
              <a:rPr lang="es-CO" b="1" dirty="0" smtClean="0">
                <a:solidFill>
                  <a:srgbClr val="FF0000"/>
                </a:solidFill>
              </a:rPr>
              <a:t>La guitarra tiene  6 cuerdas, 3 agudas y las ultima 3 que son las de arriba son graves, cada una emite un sonido diferente,  pero cuando  las tocan armoniosamente, su sonido es  hermoso, agradable.</a:t>
            </a:r>
            <a:endParaRPr lang="es-CO"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0486"/>
                                        </p:tgtEl>
                                        <p:attrNameLst>
                                          <p:attrName>style.visibility</p:attrName>
                                        </p:attrNameLst>
                                      </p:cBhvr>
                                      <p:to>
                                        <p:strVal val="visible"/>
                                      </p:to>
                                    </p:set>
                                    <p:anim to="" calcmode="lin" valueType="num">
                                      <p:cBhvr>
                                        <p:cTn id="22" dur="1" fill="hold"/>
                                        <p:tgtEl>
                                          <p:spTgt spid="20486"/>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 to="" calcmode="lin" valueType="num">
                                      <p:cBhvr>
                                        <p:cTn id="27" dur="1" fill="hold"/>
                                        <p:tgtEl>
                                          <p:spTgt spid="7"/>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43" presetClass="entr" presetSubtype="0" fill="hold" nodeType="clickEffect">
                                  <p:stCondLst>
                                    <p:cond delay="0"/>
                                  </p:stCondLst>
                                  <p:childTnLst>
                                    <p:set>
                                      <p:cBhvr>
                                        <p:cTn id="31" dur="1" fill="hold">
                                          <p:stCondLst>
                                            <p:cond delay="0"/>
                                          </p:stCondLst>
                                        </p:cTn>
                                        <p:tgtEl>
                                          <p:spTgt spid="20484"/>
                                        </p:tgtEl>
                                        <p:attrNameLst>
                                          <p:attrName>style.visibility</p:attrName>
                                        </p:attrNameLst>
                                      </p:cBhvr>
                                      <p:to>
                                        <p:strVal val="visible"/>
                                      </p:to>
                                    </p:set>
                                    <p:animEffect transition="in" filter="fade">
                                      <p:cBhvr>
                                        <p:cTn id="32" dur="100"/>
                                        <p:tgtEl>
                                          <p:spTgt spid="20484"/>
                                        </p:tgtEl>
                                      </p:cBhvr>
                                    </p:animEffect>
                                    <p:anim calcmode="lin" valueType="num">
                                      <p:cBhvr>
                                        <p:cTn id="33" dur="400" fill="hold"/>
                                        <p:tgtEl>
                                          <p:spTgt spid="20484"/>
                                        </p:tgtEl>
                                        <p:attrNameLst>
                                          <p:attrName>ppt_x</p:attrName>
                                        </p:attrNameLst>
                                      </p:cBhvr>
                                      <p:tavLst>
                                        <p:tav tm="0">
                                          <p:val>
                                            <p:strVal val="#ppt_x"/>
                                          </p:val>
                                        </p:tav>
                                        <p:tav tm="100000">
                                          <p:val>
                                            <p:strVal val="#ppt_x"/>
                                          </p:val>
                                        </p:tav>
                                      </p:tavLst>
                                    </p:anim>
                                    <p:anim calcmode="lin" valueType="num">
                                      <p:cBhvr>
                                        <p:cTn id="34" dur="400" fill="hold"/>
                                        <p:tgtEl>
                                          <p:spTgt spid="20484"/>
                                        </p:tgtEl>
                                        <p:attrNameLst>
                                          <p:attrName>ppt_y</p:attrName>
                                        </p:attrNameLst>
                                      </p:cBhvr>
                                      <p:tavLst>
                                        <p:tav tm="0">
                                          <p:val>
                                            <p:strVal val="#ppt_y+0.31"/>
                                          </p:val>
                                        </p:tav>
                                        <p:tav tm="100000">
                                          <p:val>
                                            <p:strVal val="#ppt_y+0.31"/>
                                          </p:val>
                                        </p:tav>
                                      </p:tavLst>
                                    </p:anim>
                                    <p:anim calcmode="lin" valueType="num">
                                      <p:cBhvr>
                                        <p:cTn id="35" dur="600" decel="50000" fill="hold">
                                          <p:stCondLst>
                                            <p:cond delay="400"/>
                                          </p:stCondLst>
                                        </p:cTn>
                                        <p:tgtEl>
                                          <p:spTgt spid="2048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6" dur="600" decel="50000" fill="hold">
                                          <p:stCondLst>
                                            <p:cond delay="400"/>
                                          </p:stCondLst>
                                        </p:cTn>
                                        <p:tgtEl>
                                          <p:spTgt spid="2048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53" presetClass="entr" presetSubtype="0"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fltVal val="0"/>
                                          </p:val>
                                        </p:tav>
                                        <p:tav tm="100000">
                                          <p:val>
                                            <p:strVal val="#ppt_w"/>
                                          </p:val>
                                        </p:tav>
                                      </p:tavLst>
                                    </p:anim>
                                    <p:anim calcmode="lin" valueType="num">
                                      <p:cBhvr>
                                        <p:cTn id="42" dur="500" fill="hold"/>
                                        <p:tgtEl>
                                          <p:spTgt spid="8"/>
                                        </p:tgtEl>
                                        <p:attrNameLst>
                                          <p:attrName>ppt_h</p:attrName>
                                        </p:attrNameLst>
                                      </p:cBhvr>
                                      <p:tavLst>
                                        <p:tav tm="0">
                                          <p:val>
                                            <p:fltVal val="0"/>
                                          </p:val>
                                        </p:tav>
                                        <p:tav tm="100000">
                                          <p:val>
                                            <p:strVal val="#ppt_h"/>
                                          </p:val>
                                        </p:tav>
                                      </p:tavLst>
                                    </p:anim>
                                    <p:animEffect transition="in" filter="fade">
                                      <p:cBhvr>
                                        <p:cTn id="4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7" grpId="0"/>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5400600" cy="6120680"/>
          </a:xfrm>
          <a:blipFill>
            <a:blip r:embed="rId2" cstate="print"/>
            <a:tile tx="0" ty="0" sx="100000" sy="100000" flip="none" algn="tl"/>
          </a:blipFill>
        </p:spPr>
        <p:txBody>
          <a:bodyPr>
            <a:normAutofit fontScale="92500" lnSpcReduction="20000"/>
          </a:bodyPr>
          <a:lstStyle/>
          <a:p>
            <a:pPr algn="ctr">
              <a:buNone/>
            </a:pPr>
            <a:r>
              <a:rPr lang="es-CO" dirty="0" smtClean="0"/>
              <a:t>    Aunque cada uno de los instrumentos de la orquesta sinfónica emite un sonido diferente, y las cuerdas de la guitarra da un sonido distinto, sin embargo, unidos dan un sonido armonioso y agradable.</a:t>
            </a:r>
          </a:p>
          <a:p>
            <a:pPr algn="ctr">
              <a:buNone/>
            </a:pPr>
            <a:endParaRPr lang="es-CO" dirty="0" smtClean="0"/>
          </a:p>
          <a:p>
            <a:pPr algn="ctr">
              <a:buNone/>
            </a:pPr>
            <a:r>
              <a:rPr lang="es-CO" dirty="0" smtClean="0"/>
              <a:t>  De la misma forma, una iglesia de seis o de ciento veinte miembros, cuando tienen a Cristo como el centro de sus vidas, funcionan con armonía y dejan oír el mejor sermón que se pueda escuchar. </a:t>
            </a:r>
            <a:endParaRPr lang="es-CO" dirty="0"/>
          </a:p>
        </p:txBody>
      </p:sp>
      <p:pic>
        <p:nvPicPr>
          <p:cNvPr id="11266" name="Picture 2" descr="http://t3.gstatic.com/images?q=tbn:ANd9GcTmfXksozL1jHpy1lZ_gezX2BaOM7grZUXpsmRI8MJRnGaCm3L-"/>
          <p:cNvPicPr>
            <a:picLocks noChangeAspect="1" noChangeArrowheads="1"/>
          </p:cNvPicPr>
          <p:nvPr/>
        </p:nvPicPr>
        <p:blipFill>
          <a:blip r:embed="rId3" cstate="print"/>
          <a:srcRect/>
          <a:stretch>
            <a:fillRect/>
          </a:stretch>
        </p:blipFill>
        <p:spPr bwMode="auto">
          <a:xfrm>
            <a:off x="5796136" y="3429000"/>
            <a:ext cx="2952328" cy="2736304"/>
          </a:xfrm>
          <a:prstGeom prst="rect">
            <a:avLst/>
          </a:prstGeom>
          <a:noFill/>
        </p:spPr>
      </p:pic>
      <p:pic>
        <p:nvPicPr>
          <p:cNvPr id="11268" name="Picture 4" descr="http://t3.gstatic.com/images?q=tbn:ANd9GcREvRRvxF3kAYT3YOe4D6Pm8sqwd4T_XEh3GIhE0fqD_6RbDtLy"/>
          <p:cNvPicPr>
            <a:picLocks noChangeAspect="1" noChangeArrowheads="1"/>
          </p:cNvPicPr>
          <p:nvPr/>
        </p:nvPicPr>
        <p:blipFill>
          <a:blip r:embed="rId4" cstate="print"/>
          <a:srcRect/>
          <a:stretch>
            <a:fillRect/>
          </a:stretch>
        </p:blipFill>
        <p:spPr bwMode="auto">
          <a:xfrm>
            <a:off x="5652120" y="260648"/>
            <a:ext cx="3240360" cy="288032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fade">
                                      <p:cBhvr>
                                        <p:cTn id="7" dur="100"/>
                                        <p:tgtEl>
                                          <p:spTgt spid="11266"/>
                                        </p:tgtEl>
                                      </p:cBhvr>
                                    </p:animEffect>
                                    <p:anim calcmode="lin" valueType="num">
                                      <p:cBhvr>
                                        <p:cTn id="8" dur="400" fill="hold"/>
                                        <p:tgtEl>
                                          <p:spTgt spid="11266"/>
                                        </p:tgtEl>
                                        <p:attrNameLst>
                                          <p:attrName>ppt_x</p:attrName>
                                        </p:attrNameLst>
                                      </p:cBhvr>
                                      <p:tavLst>
                                        <p:tav tm="0">
                                          <p:val>
                                            <p:strVal val="#ppt_x"/>
                                          </p:val>
                                        </p:tav>
                                        <p:tav tm="100000">
                                          <p:val>
                                            <p:strVal val="#ppt_x"/>
                                          </p:val>
                                        </p:tav>
                                      </p:tavLst>
                                    </p:anim>
                                    <p:anim calcmode="lin" valueType="num">
                                      <p:cBhvr>
                                        <p:cTn id="9" dur="400" fill="hold"/>
                                        <p:tgtEl>
                                          <p:spTgt spid="11266"/>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1126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1126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 to="" calcmode="lin" valueType="num">
                                      <p:cBhvr>
                                        <p:cTn id="16"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40000"/>
              <a:lumOff val="60000"/>
            </a:schemeClr>
          </a:solidFill>
        </p:spPr>
        <p:txBody>
          <a:bodyPr>
            <a:noAutofit/>
          </a:bodyPr>
          <a:lstStyle/>
          <a:p>
            <a:r>
              <a:rPr lang="es-CO" sz="3200" dirty="0" smtClean="0">
                <a:latin typeface="Algerian" pitchFamily="82" charset="0"/>
              </a:rPr>
              <a:t>¿Cuál era la petición central de Jesús en su oración?</a:t>
            </a:r>
            <a:endParaRPr lang="es-CO" sz="3200" dirty="0">
              <a:latin typeface="Algerian" pitchFamily="82" charset="0"/>
            </a:endParaRPr>
          </a:p>
        </p:txBody>
      </p:sp>
      <p:sp>
        <p:nvSpPr>
          <p:cNvPr id="3" name="2 Marcador de contenido"/>
          <p:cNvSpPr>
            <a:spLocks noGrp="1"/>
          </p:cNvSpPr>
          <p:nvPr>
            <p:ph idx="1"/>
          </p:nvPr>
        </p:nvSpPr>
        <p:spPr>
          <a:xfrm>
            <a:off x="457200" y="1600200"/>
            <a:ext cx="5338936" cy="5069160"/>
          </a:xfrm>
        </p:spPr>
        <p:txBody>
          <a:bodyPr>
            <a:normAutofit fontScale="85000" lnSpcReduction="20000"/>
          </a:bodyPr>
          <a:lstStyle/>
          <a:p>
            <a:pPr algn="ctr" fontAlgn="base">
              <a:buNone/>
            </a:pPr>
            <a:r>
              <a:rPr lang="es-CO" dirty="0" smtClean="0"/>
              <a:t>       </a:t>
            </a:r>
            <a:r>
              <a:rPr lang="es-CO" sz="3800" b="1" dirty="0" smtClean="0">
                <a:solidFill>
                  <a:srgbClr val="FF0000"/>
                </a:solidFill>
              </a:rPr>
              <a:t>Juan 17 20-21.</a:t>
            </a:r>
            <a:r>
              <a:rPr lang="es-CO" sz="4000" dirty="0" smtClean="0"/>
              <a:t> Mas no ruego solamente por éstos, sino también por los que han de creer en mí por la palabra de ellos. 21  Para </a:t>
            </a:r>
            <a:r>
              <a:rPr lang="es-CO" sz="4000" u="sng" dirty="0" smtClean="0">
                <a:solidFill>
                  <a:srgbClr val="0070C0"/>
                </a:solidFill>
              </a:rPr>
              <a:t>que todos sean una cosa</a:t>
            </a:r>
            <a:r>
              <a:rPr lang="es-CO" sz="4000" dirty="0" smtClean="0"/>
              <a:t>; como tú, oh Padre, en mí, y yo en ti, que también ellos sean en nosotros una cosa: </a:t>
            </a:r>
            <a:r>
              <a:rPr lang="es-CO" sz="4000" u="sng" dirty="0" smtClean="0">
                <a:solidFill>
                  <a:srgbClr val="0070C0"/>
                </a:solidFill>
              </a:rPr>
              <a:t>para que el mundo crea que tú me enviaste.   </a:t>
            </a:r>
          </a:p>
        </p:txBody>
      </p:sp>
      <p:pic>
        <p:nvPicPr>
          <p:cNvPr id="10242" name="Picture 2" descr="http://t3.gstatic.com/images?q=tbn:ANd9GcTabGUle_WUy_QhEzMvpiOwCF8sOJwxKmdpx597_xBWDUh6ohr4vg"/>
          <p:cNvPicPr>
            <a:picLocks noChangeAspect="1" noChangeArrowheads="1"/>
          </p:cNvPicPr>
          <p:nvPr/>
        </p:nvPicPr>
        <p:blipFill>
          <a:blip r:embed="rId2" cstate="print"/>
          <a:srcRect/>
          <a:stretch>
            <a:fillRect/>
          </a:stretch>
        </p:blipFill>
        <p:spPr bwMode="auto">
          <a:xfrm>
            <a:off x="6012160" y="1844824"/>
            <a:ext cx="2808312" cy="407325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242"/>
                                        </p:tgtEl>
                                        <p:attrNameLst>
                                          <p:attrName>style.visibility</p:attrName>
                                        </p:attrNameLst>
                                      </p:cBhvr>
                                      <p:to>
                                        <p:strVal val="visible"/>
                                      </p:to>
                                    </p:set>
                                    <p:anim to="" calcmode="lin" valueType="num">
                                      <p:cBhvr>
                                        <p:cTn id="7" dur="1" fill="hold"/>
                                        <p:tgtEl>
                                          <p:spTgt spid="1024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76672"/>
            <a:ext cx="5940152" cy="6381328"/>
          </a:xfrm>
        </p:spPr>
        <p:txBody>
          <a:bodyPr>
            <a:normAutofit fontScale="85000" lnSpcReduction="20000"/>
          </a:bodyPr>
          <a:lstStyle/>
          <a:p>
            <a:pPr>
              <a:buNone/>
            </a:pPr>
            <a:r>
              <a:rPr lang="es-CO" b="1" dirty="0" smtClean="0"/>
              <a:t>                      </a:t>
            </a:r>
            <a:r>
              <a:rPr lang="es-CO" b="1" dirty="0" smtClean="0">
                <a:solidFill>
                  <a:srgbClr val="FF0000"/>
                </a:solidFill>
              </a:rPr>
              <a:t>Sean uno</a:t>
            </a:r>
            <a:r>
              <a:rPr lang="es-CO" b="1" dirty="0" smtClean="0"/>
              <a:t> </a:t>
            </a:r>
          </a:p>
          <a:p>
            <a:pPr algn="ctr">
              <a:buNone/>
            </a:pPr>
            <a:r>
              <a:rPr lang="es-CO" dirty="0" smtClean="0"/>
              <a:t>      Aunque  “</a:t>
            </a:r>
            <a:r>
              <a:rPr lang="es-CO" b="1" dirty="0" smtClean="0"/>
              <a:t>Habría diversidad de dones</a:t>
            </a:r>
            <a:r>
              <a:rPr lang="es-CO" dirty="0" smtClean="0"/>
              <a:t>” </a:t>
            </a:r>
            <a:r>
              <a:rPr lang="es-CO" dirty="0" smtClean="0">
                <a:solidFill>
                  <a:srgbClr val="FF0000"/>
                </a:solidFill>
              </a:rPr>
              <a:t>(1 Cor. 12:4-31)</a:t>
            </a:r>
            <a:r>
              <a:rPr lang="es-CO" dirty="0" smtClean="0"/>
              <a:t>,  pero </a:t>
            </a:r>
            <a:r>
              <a:rPr lang="es-CO" u="sng" dirty="0" smtClean="0">
                <a:solidFill>
                  <a:srgbClr val="0070C0"/>
                </a:solidFill>
              </a:rPr>
              <a:t>debía haber unidad de espíritu, propósito y creencia.  </a:t>
            </a:r>
          </a:p>
          <a:p>
            <a:pPr>
              <a:buNone/>
            </a:pPr>
            <a:endParaRPr lang="es-CO" dirty="0" smtClean="0"/>
          </a:p>
          <a:p>
            <a:pPr algn="ctr">
              <a:buNone/>
            </a:pPr>
            <a:r>
              <a:rPr lang="es-CO" dirty="0" smtClean="0"/>
              <a:t>    </a:t>
            </a:r>
            <a:r>
              <a:rPr lang="es-CO" u="sng" dirty="0" smtClean="0">
                <a:solidFill>
                  <a:srgbClr val="0070C0"/>
                </a:solidFill>
              </a:rPr>
              <a:t>No debiera haber contiendas por la supremacía</a:t>
            </a:r>
            <a:r>
              <a:rPr lang="es-CO" dirty="0" smtClean="0"/>
              <a:t>, como las que hacía poco habían contaminado a los doce </a:t>
            </a:r>
            <a:r>
              <a:rPr lang="es-CO" dirty="0" smtClean="0">
                <a:solidFill>
                  <a:srgbClr val="FF0000"/>
                </a:solidFill>
              </a:rPr>
              <a:t>(Luc:22:24-30).  </a:t>
            </a:r>
          </a:p>
          <a:p>
            <a:pPr>
              <a:buNone/>
            </a:pPr>
            <a:endParaRPr lang="es-CO" dirty="0" smtClean="0"/>
          </a:p>
          <a:p>
            <a:pPr algn="ctr">
              <a:buNone/>
            </a:pPr>
            <a:r>
              <a:rPr lang="es-CO" dirty="0" smtClean="0"/>
              <a:t>      La unidad que emanara de la mezcla armoniosa de las vidas de los cristianos impresionaría al mundo con el origen divino de la iglesia.</a:t>
            </a:r>
            <a:r>
              <a:rPr lang="es-CO" b="1" dirty="0" smtClean="0"/>
              <a:t> </a:t>
            </a:r>
            <a:r>
              <a:rPr lang="es-CO" dirty="0" smtClean="0">
                <a:solidFill>
                  <a:srgbClr val="FF0000"/>
                </a:solidFill>
              </a:rPr>
              <a:t>(Comentario Bíblico Adventista) </a:t>
            </a:r>
          </a:p>
          <a:p>
            <a:endParaRPr lang="es-CO" dirty="0" smtClean="0"/>
          </a:p>
          <a:p>
            <a:pPr fontAlgn="base"/>
            <a:endParaRPr lang="es-CO" dirty="0" smtClean="0"/>
          </a:p>
          <a:p>
            <a:endParaRPr lang="es-CO" dirty="0"/>
          </a:p>
        </p:txBody>
      </p:sp>
      <p:pic>
        <p:nvPicPr>
          <p:cNvPr id="38914" name="Picture 2" descr="http://t2.gstatic.com/images?q=tbn:ANd9GcS50xtdNIRbrGqzuvtmg3iTHXbH6fANH-RJ3PLFi4n4w-5mj8rmCw"/>
          <p:cNvPicPr>
            <a:picLocks noChangeAspect="1" noChangeArrowheads="1"/>
          </p:cNvPicPr>
          <p:nvPr/>
        </p:nvPicPr>
        <p:blipFill>
          <a:blip r:embed="rId2" cstate="print"/>
          <a:srcRect/>
          <a:stretch>
            <a:fillRect/>
          </a:stretch>
        </p:blipFill>
        <p:spPr bwMode="auto">
          <a:xfrm>
            <a:off x="6012160" y="548681"/>
            <a:ext cx="2808312" cy="2160240"/>
          </a:xfrm>
          <a:prstGeom prst="rect">
            <a:avLst/>
          </a:prstGeom>
          <a:noFill/>
        </p:spPr>
      </p:pic>
      <p:sp>
        <p:nvSpPr>
          <p:cNvPr id="5" name="4 Rectángulo"/>
          <p:cNvSpPr/>
          <p:nvPr/>
        </p:nvSpPr>
        <p:spPr>
          <a:xfrm>
            <a:off x="6012160" y="5301208"/>
            <a:ext cx="2808312" cy="1569660"/>
          </a:xfrm>
          <a:prstGeom prst="rect">
            <a:avLst/>
          </a:prstGeom>
        </p:spPr>
        <p:txBody>
          <a:bodyPr wrap="square">
            <a:spAutoFit/>
          </a:bodyPr>
          <a:lstStyle/>
          <a:p>
            <a:pPr algn="ctr"/>
            <a:r>
              <a:rPr lang="es-CO" sz="2000" b="1" dirty="0" smtClean="0">
                <a:solidFill>
                  <a:srgbClr val="FF0000"/>
                </a:solidFill>
              </a:rPr>
              <a:t>«</a:t>
            </a:r>
            <a:r>
              <a:rPr lang="es-CO" sz="2000" b="1" i="1" dirty="0" smtClean="0">
                <a:solidFill>
                  <a:srgbClr val="FF0000"/>
                </a:solidFill>
              </a:rPr>
              <a:t>si no fuereis como niños</a:t>
            </a:r>
            <a:r>
              <a:rPr lang="es-CO" sz="2000" b="1" dirty="0" smtClean="0">
                <a:solidFill>
                  <a:srgbClr val="FF0000"/>
                </a:solidFill>
              </a:rPr>
              <a:t> no entraréis en el Reino de los cielos»</a:t>
            </a:r>
            <a:r>
              <a:rPr lang="es-CO" dirty="0" smtClean="0"/>
              <a:t> </a:t>
            </a:r>
            <a:r>
              <a:rPr lang="es-CO" b="1" dirty="0" smtClean="0"/>
              <a:t>... Mateo 18:3.</a:t>
            </a:r>
            <a:r>
              <a:rPr lang="es-CO" dirty="0" smtClean="0"/>
              <a:t/>
            </a:r>
            <a:br>
              <a:rPr lang="es-CO" dirty="0" smtClean="0"/>
            </a:br>
            <a:endParaRPr lang="es-CO" dirty="0"/>
          </a:p>
        </p:txBody>
      </p:sp>
      <p:pic>
        <p:nvPicPr>
          <p:cNvPr id="38916" name="Picture 4" descr="http://t2.gstatic.com/images?q=tbn:ANd9GcSQ6xNrPCisZ8ze4Cs9fZyS6gQOD57YH1jq25ZM5xuxPW00zvfj"/>
          <p:cNvPicPr>
            <a:picLocks noChangeAspect="1" noChangeArrowheads="1"/>
          </p:cNvPicPr>
          <p:nvPr/>
        </p:nvPicPr>
        <p:blipFill>
          <a:blip r:embed="rId3" cstate="print"/>
          <a:srcRect/>
          <a:stretch>
            <a:fillRect/>
          </a:stretch>
        </p:blipFill>
        <p:spPr bwMode="auto">
          <a:xfrm>
            <a:off x="6084168" y="2852936"/>
            <a:ext cx="2664296" cy="237626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8916"/>
                                        </p:tgtEl>
                                        <p:attrNameLst>
                                          <p:attrName>style.visibility</p:attrName>
                                        </p:attrNameLst>
                                      </p:cBhvr>
                                      <p:to>
                                        <p:strVal val="visible"/>
                                      </p:to>
                                    </p:set>
                                    <p:anim calcmode="lin" valueType="num">
                                      <p:cBhvr additive="base">
                                        <p:cTn id="7" dur="500" fill="hold"/>
                                        <p:tgtEl>
                                          <p:spTgt spid="38916"/>
                                        </p:tgtEl>
                                        <p:attrNameLst>
                                          <p:attrName>ppt_x</p:attrName>
                                        </p:attrNameLst>
                                      </p:cBhvr>
                                      <p:tavLst>
                                        <p:tav tm="0">
                                          <p:val>
                                            <p:strVal val="#ppt_x"/>
                                          </p:val>
                                        </p:tav>
                                        <p:tav tm="100000">
                                          <p:val>
                                            <p:strVal val="#ppt_x"/>
                                          </p:val>
                                        </p:tav>
                                      </p:tavLst>
                                    </p:anim>
                                    <p:anim calcmode="lin" valueType="num">
                                      <p:cBhvr additive="base">
                                        <p:cTn id="8" dur="500" fill="hold"/>
                                        <p:tgtEl>
                                          <p:spTgt spid="389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3"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fade">
                                      <p:cBhvr>
                                        <p:cTn id="13" dur="100"/>
                                        <p:tgtEl>
                                          <p:spTgt spid="3">
                                            <p:txEl>
                                              <p:pRg st="3" end="3"/>
                                            </p:txEl>
                                          </p:spTgt>
                                        </p:tgtEl>
                                      </p:cBhvr>
                                    </p:animEffect>
                                    <p:anim calcmode="lin" valueType="num">
                                      <p:cBhvr>
                                        <p:cTn id="14"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5"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16"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7"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heel(4)">
                                      <p:cBhvr>
                                        <p:cTn id="22" dur="20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blipFill>
            <a:blip r:embed="rId2" cstate="print"/>
            <a:tile tx="0" ty="0" sx="100000" sy="100000" flip="none" algn="tl"/>
          </a:blipFill>
        </p:spPr>
        <p:txBody>
          <a:bodyPr>
            <a:normAutofit fontScale="92500"/>
          </a:bodyPr>
          <a:lstStyle/>
          <a:p>
            <a:pPr algn="ctr">
              <a:buNone/>
            </a:pPr>
            <a:r>
              <a:rPr lang="es-CO" dirty="0" smtClean="0">
                <a:solidFill>
                  <a:srgbClr val="FF0000"/>
                </a:solidFill>
              </a:rPr>
              <a:t>    Efesios 4:3</a:t>
            </a:r>
            <a:r>
              <a:rPr lang="es-CO" dirty="0" smtClean="0"/>
              <a:t>. “</a:t>
            </a:r>
            <a:r>
              <a:rPr lang="es-CO" b="1" dirty="0" smtClean="0"/>
              <a:t>solícitos en guardar la unidad del Espíritu en el vínculo de la </a:t>
            </a:r>
            <a:r>
              <a:rPr lang="es-CO" b="1" baseline="30000" dirty="0" smtClean="0"/>
              <a:t> </a:t>
            </a:r>
            <a:r>
              <a:rPr lang="es-CO" b="1" dirty="0" smtClean="0"/>
              <a:t>paz”.</a:t>
            </a:r>
            <a:endParaRPr lang="es-CO" dirty="0" smtClean="0"/>
          </a:p>
          <a:p>
            <a:pPr>
              <a:buNone/>
            </a:pPr>
            <a:endParaRPr lang="es-CO" b="1" u="sng" dirty="0" smtClean="0"/>
          </a:p>
          <a:p>
            <a:pPr algn="ctr">
              <a:buNone/>
            </a:pPr>
            <a:r>
              <a:rPr lang="es-CO" b="1" dirty="0" smtClean="0"/>
              <a:t>    </a:t>
            </a:r>
            <a:r>
              <a:rPr lang="es-CO" dirty="0" smtClean="0"/>
              <a:t>Solícitos quiere decir: “</a:t>
            </a:r>
            <a:r>
              <a:rPr lang="es-CO" u="sng" dirty="0" smtClean="0">
                <a:solidFill>
                  <a:srgbClr val="0070C0"/>
                </a:solidFill>
              </a:rPr>
              <a:t>esforzándose de veras</a:t>
            </a:r>
            <a:r>
              <a:rPr lang="es-CO" dirty="0" smtClean="0"/>
              <a:t>”.  para guardar “</a:t>
            </a:r>
            <a:r>
              <a:rPr lang="es-CO" b="1" dirty="0" smtClean="0"/>
              <a:t>La unidad en el vinculo de la  paz”.</a:t>
            </a:r>
            <a:r>
              <a:rPr lang="es-CO" dirty="0" smtClean="0"/>
              <a:t> </a:t>
            </a:r>
          </a:p>
          <a:p>
            <a:pPr algn="ctr">
              <a:buNone/>
            </a:pPr>
            <a:r>
              <a:rPr lang="es-CO" dirty="0" smtClean="0"/>
              <a:t>    </a:t>
            </a:r>
          </a:p>
          <a:p>
            <a:pPr algn="ctr">
              <a:buNone/>
            </a:pPr>
            <a:r>
              <a:rPr lang="es-CO" dirty="0" smtClean="0"/>
              <a:t>Pablo da por sentado que ya existe esta condición para la unidad proporcionada por el Espíritu Santo y, en consecuencia, insta a que sea mantenida mediante el ejercicio de las virtudes cristianas que producen esta unidad, cuyo “vínculo” es la paz.</a:t>
            </a:r>
            <a:r>
              <a:rPr lang="es-CO" b="1" u="sng" dirty="0" smtClean="0"/>
              <a:t> </a:t>
            </a:r>
            <a:endParaRPr lang="es-CO"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strVal val="#ppt_w*0.70"/>
                                          </p:val>
                                        </p:tav>
                                        <p:tav tm="100000">
                                          <p:val>
                                            <p:strVal val="#ppt_w"/>
                                          </p:val>
                                        </p:tav>
                                      </p:tavLst>
                                    </p:anim>
                                    <p:anim calcmode="lin" valueType="num">
                                      <p:cBhvr>
                                        <p:cTn id="8" dur="1000" fill="hold"/>
                                        <p:tgtEl>
                                          <p:spTgt spid="3">
                                            <p:bg/>
                                          </p:spTgt>
                                        </p:tgtEl>
                                        <p:attrNameLst>
                                          <p:attrName>ppt_h</p:attrName>
                                        </p:attrNameLst>
                                      </p:cBhvr>
                                      <p:tavLst>
                                        <p:tav tm="0">
                                          <p:val>
                                            <p:strVal val="#ppt_h"/>
                                          </p:val>
                                        </p:tav>
                                        <p:tav tm="100000">
                                          <p:val>
                                            <p:strVal val="#ppt_h"/>
                                          </p:val>
                                        </p:tav>
                                      </p:tavLst>
                                    </p:anim>
                                    <p:animEffect transition="in" filter="fade">
                                      <p:cBhvr>
                                        <p:cTn id="9" dur="10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b="1" u="sng" dirty="0" smtClean="0"/>
              <a:t/>
            </a:r>
            <a:br>
              <a:rPr lang="es-CO" b="1" u="sng" dirty="0" smtClean="0"/>
            </a:br>
            <a:r>
              <a:rPr lang="es-CO" b="1" u="sng" dirty="0" smtClean="0"/>
              <a:t/>
            </a:r>
            <a:br>
              <a:rPr lang="es-CO" b="1" u="sng" dirty="0" smtClean="0"/>
            </a:br>
            <a:r>
              <a:rPr lang="es-CO" sz="3600" b="1" dirty="0" smtClean="0"/>
              <a:t>PABLO</a:t>
            </a:r>
            <a:r>
              <a:rPr lang="es-CO" b="1" dirty="0" smtClean="0"/>
              <a:t> </a:t>
            </a:r>
            <a:r>
              <a:rPr lang="es-CO" sz="3600" b="1" dirty="0" smtClean="0"/>
              <a:t> ENUMERA CUATRO VIRTUDES PARA LOGRAR LA UNIDAD</a:t>
            </a:r>
            <a:br>
              <a:rPr lang="es-CO" sz="3600" b="1" dirty="0" smtClean="0"/>
            </a:br>
            <a:r>
              <a:rPr lang="es-CO" dirty="0" smtClean="0"/>
              <a:t/>
            </a:r>
            <a:br>
              <a:rPr lang="es-CO" dirty="0" smtClean="0"/>
            </a:br>
            <a:endParaRPr lang="es-CO" dirty="0"/>
          </a:p>
        </p:txBody>
      </p:sp>
      <p:sp>
        <p:nvSpPr>
          <p:cNvPr id="3" name="2 Marcador de contenido"/>
          <p:cNvSpPr>
            <a:spLocks noGrp="1"/>
          </p:cNvSpPr>
          <p:nvPr>
            <p:ph idx="1"/>
          </p:nvPr>
        </p:nvSpPr>
        <p:spPr>
          <a:xfrm>
            <a:off x="457200" y="1600201"/>
            <a:ext cx="8229600" cy="676672"/>
          </a:xfrm>
        </p:spPr>
        <p:txBody>
          <a:bodyPr>
            <a:normAutofit/>
          </a:bodyPr>
          <a:lstStyle/>
          <a:p>
            <a:pPr marL="514350" indent="-514350" algn="ctr">
              <a:buAutoNum type="arabicParenR"/>
            </a:pPr>
            <a:r>
              <a:rPr lang="es-CO" b="1" dirty="0" smtClean="0">
                <a:solidFill>
                  <a:srgbClr val="FF0000"/>
                </a:solidFill>
              </a:rPr>
              <a:t>La primera y principal es </a:t>
            </a:r>
            <a:r>
              <a:rPr lang="es-CO" b="1" i="1" dirty="0" smtClean="0">
                <a:solidFill>
                  <a:srgbClr val="FF0000"/>
                </a:solidFill>
              </a:rPr>
              <a:t>la humildad</a:t>
            </a:r>
            <a:r>
              <a:rPr lang="es-CO" i="1" dirty="0" smtClean="0"/>
              <a:t>.</a:t>
            </a:r>
          </a:p>
          <a:p>
            <a:endParaRPr lang="es-CO" dirty="0"/>
          </a:p>
        </p:txBody>
      </p:sp>
      <p:pic>
        <p:nvPicPr>
          <p:cNvPr id="41986" name="Picture 2" descr="http://t0.gstatic.com/images?q=tbn:ANd9GcRiEHs-QSB71dV0gr4HQJrSaJMaN-liNYyvs1i0hXgUBHClMxhoBA"/>
          <p:cNvPicPr>
            <a:picLocks noChangeAspect="1" noChangeArrowheads="1"/>
          </p:cNvPicPr>
          <p:nvPr/>
        </p:nvPicPr>
        <p:blipFill>
          <a:blip r:embed="rId2" cstate="print"/>
          <a:srcRect/>
          <a:stretch>
            <a:fillRect/>
          </a:stretch>
        </p:blipFill>
        <p:spPr bwMode="auto">
          <a:xfrm>
            <a:off x="6876256" y="2492896"/>
            <a:ext cx="2267744" cy="1885950"/>
          </a:xfrm>
          <a:prstGeom prst="rect">
            <a:avLst/>
          </a:prstGeom>
          <a:noFill/>
        </p:spPr>
      </p:pic>
      <p:sp>
        <p:nvSpPr>
          <p:cNvPr id="5" name="4 Rectángulo"/>
          <p:cNvSpPr/>
          <p:nvPr/>
        </p:nvSpPr>
        <p:spPr>
          <a:xfrm>
            <a:off x="323528" y="2492896"/>
            <a:ext cx="6534472" cy="2677656"/>
          </a:xfrm>
          <a:prstGeom prst="rect">
            <a:avLst/>
          </a:prstGeom>
        </p:spPr>
        <p:txBody>
          <a:bodyPr wrap="square">
            <a:spAutoFit/>
          </a:bodyPr>
          <a:lstStyle/>
          <a:p>
            <a:pPr marL="514350" indent="-514350" algn="ctr">
              <a:buNone/>
            </a:pPr>
            <a:r>
              <a:rPr lang="es-CO" dirty="0" smtClean="0"/>
              <a:t>          </a:t>
            </a:r>
            <a:r>
              <a:rPr lang="es-CO" sz="2400" dirty="0" smtClean="0">
                <a:solidFill>
                  <a:srgbClr val="FF0000"/>
                </a:solidFill>
              </a:rPr>
              <a:t>Colosenses 3.12</a:t>
            </a:r>
            <a:r>
              <a:rPr lang="es-CO" sz="2400" dirty="0" smtClean="0"/>
              <a:t>.</a:t>
            </a:r>
            <a:r>
              <a:rPr lang="es-CO" sz="2400" b="1" i="1" dirty="0" smtClean="0"/>
              <a:t>"Vestíos,</a:t>
            </a:r>
            <a:r>
              <a:rPr lang="es-CO" sz="2400" dirty="0" smtClean="0"/>
              <a:t> </a:t>
            </a:r>
            <a:r>
              <a:rPr lang="es-CO" sz="2400" b="1" i="1" dirty="0" smtClean="0"/>
              <a:t>pues ... de </a:t>
            </a:r>
            <a:r>
              <a:rPr lang="es-CO" sz="2400" b="1" i="1" u="sng" dirty="0" smtClean="0"/>
              <a:t>humildad</a:t>
            </a:r>
            <a:r>
              <a:rPr lang="es-CO" sz="2400" b="1" i="1" dirty="0" smtClean="0"/>
              <a:t>, de mansedumbre, de paciencia..."</a:t>
            </a:r>
            <a:r>
              <a:rPr lang="es-CO" sz="2400" dirty="0" smtClean="0"/>
              <a:t>La humildad cristiana se produce </a:t>
            </a:r>
            <a:r>
              <a:rPr lang="es-CO" sz="2400" dirty="0" smtClean="0">
                <a:solidFill>
                  <a:srgbClr val="0070C0"/>
                </a:solidFill>
              </a:rPr>
              <a:t>cuando </a:t>
            </a:r>
            <a:r>
              <a:rPr lang="es-CO" sz="2400" i="1" dirty="0" smtClean="0">
                <a:solidFill>
                  <a:srgbClr val="0070C0"/>
                </a:solidFill>
              </a:rPr>
              <a:t>nos colocamos al lado de Cristo</a:t>
            </a:r>
            <a:r>
              <a:rPr lang="es-CO" sz="2400" i="1" dirty="0" smtClean="0"/>
              <a:t>, y </a:t>
            </a:r>
            <a:r>
              <a:rPr lang="es-CO" sz="2400" i="1" dirty="0" smtClean="0">
                <a:solidFill>
                  <a:srgbClr val="0070C0"/>
                </a:solidFill>
              </a:rPr>
              <a:t>cuando </a:t>
            </a:r>
            <a:r>
              <a:rPr lang="es-CO" sz="2400" i="1" dirty="0" smtClean="0"/>
              <a:t>consideramos lo que Dios espera de nosotros.</a:t>
            </a:r>
          </a:p>
          <a:p>
            <a:pPr>
              <a:buNone/>
            </a:pPr>
            <a:r>
              <a:rPr lang="es-CO" sz="2400" i="1" dirty="0" smtClean="0"/>
              <a:t>    </a:t>
            </a:r>
          </a:p>
        </p:txBody>
      </p:sp>
      <p:sp>
        <p:nvSpPr>
          <p:cNvPr id="6" name="5 Rectángulo"/>
          <p:cNvSpPr/>
          <p:nvPr/>
        </p:nvSpPr>
        <p:spPr>
          <a:xfrm>
            <a:off x="323528" y="5085184"/>
            <a:ext cx="8496944" cy="1569660"/>
          </a:xfrm>
          <a:prstGeom prst="rect">
            <a:avLst/>
          </a:prstGeom>
          <a:solidFill>
            <a:schemeClr val="accent4">
              <a:lumMod val="40000"/>
              <a:lumOff val="60000"/>
            </a:schemeClr>
          </a:solidFill>
        </p:spPr>
        <p:txBody>
          <a:bodyPr wrap="square">
            <a:spAutoFit/>
          </a:bodyPr>
          <a:lstStyle/>
          <a:p>
            <a:pPr algn="ctr">
              <a:buNone/>
            </a:pPr>
            <a:r>
              <a:rPr lang="es-CO" sz="2400" i="1" dirty="0" smtClean="0"/>
              <a:t> La humildad cristiana viene del conocimiento propio. Bernardo decía de ella: " </a:t>
            </a:r>
            <a:r>
              <a:rPr lang="es-CO" sz="2400" b="1" i="1" dirty="0" smtClean="0"/>
              <a:t>Es la virtud por la que una persona llega a ser consciente de su propia indignidad, como resultado del más íntimo conocimiento de sí misma</a:t>
            </a:r>
            <a:r>
              <a:rPr lang="es-CO" sz="2400" i="1" dirty="0" smtClean="0"/>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53" presetClass="entr" presetSubtype="0" fill="hold" nodeType="clickEffect">
                                  <p:stCondLst>
                                    <p:cond delay="0"/>
                                  </p:stCondLst>
                                  <p:childTnLst>
                                    <p:set>
                                      <p:cBhvr>
                                        <p:cTn id="16" dur="1" fill="hold">
                                          <p:stCondLst>
                                            <p:cond delay="0"/>
                                          </p:stCondLst>
                                        </p:cTn>
                                        <p:tgtEl>
                                          <p:spTgt spid="41986"/>
                                        </p:tgtEl>
                                        <p:attrNameLst>
                                          <p:attrName>style.visibility</p:attrName>
                                        </p:attrNameLst>
                                      </p:cBhvr>
                                      <p:to>
                                        <p:strVal val="visible"/>
                                      </p:to>
                                    </p:set>
                                    <p:anim calcmode="lin" valueType="num">
                                      <p:cBhvr>
                                        <p:cTn id="17" dur="500" fill="hold"/>
                                        <p:tgtEl>
                                          <p:spTgt spid="41986"/>
                                        </p:tgtEl>
                                        <p:attrNameLst>
                                          <p:attrName>ppt_w</p:attrName>
                                        </p:attrNameLst>
                                      </p:cBhvr>
                                      <p:tavLst>
                                        <p:tav tm="0">
                                          <p:val>
                                            <p:fltVal val="0"/>
                                          </p:val>
                                        </p:tav>
                                        <p:tav tm="100000">
                                          <p:val>
                                            <p:strVal val="#ppt_w"/>
                                          </p:val>
                                        </p:tav>
                                      </p:tavLst>
                                    </p:anim>
                                    <p:anim calcmode="lin" valueType="num">
                                      <p:cBhvr>
                                        <p:cTn id="18" dur="500" fill="hold"/>
                                        <p:tgtEl>
                                          <p:spTgt spid="41986"/>
                                        </p:tgtEl>
                                        <p:attrNameLst>
                                          <p:attrName>ppt_h</p:attrName>
                                        </p:attrNameLst>
                                      </p:cBhvr>
                                      <p:tavLst>
                                        <p:tav tm="0">
                                          <p:val>
                                            <p:fltVal val="0"/>
                                          </p:val>
                                        </p:tav>
                                        <p:tav tm="100000">
                                          <p:val>
                                            <p:strVal val="#ppt_h"/>
                                          </p:val>
                                        </p:tav>
                                      </p:tavLst>
                                    </p:anim>
                                    <p:animEffect transition="in" filter="fade">
                                      <p:cBhvr>
                                        <p:cTn id="19" dur="500"/>
                                        <p:tgtEl>
                                          <p:spTgt spid="41986"/>
                                        </p:tgtEl>
                                      </p:cBhvr>
                                    </p:animEffect>
                                  </p:childTnLst>
                                </p:cTn>
                              </p:par>
                            </p:childTnLst>
                          </p:cTn>
                        </p:par>
                      </p:childTnLst>
                    </p:cTn>
                  </p:par>
                  <p:par>
                    <p:cTn id="20" fill="hold">
                      <p:stCondLst>
                        <p:cond delay="indefinite"/>
                      </p:stCondLst>
                      <p:childTnLst>
                        <p:par>
                          <p:cTn id="21" fill="hold">
                            <p:stCondLst>
                              <p:cond delay="0"/>
                            </p:stCondLst>
                            <p:childTnLst>
                              <p:par>
                                <p:cTn id="22" presetID="43" presetClass="entr" presetSubtype="0"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
                                        <p:tgtEl>
                                          <p:spTgt spid="5"/>
                                        </p:tgtEl>
                                      </p:cBhvr>
                                    </p:animEffect>
                                    <p:anim calcmode="lin" valueType="num">
                                      <p:cBhvr>
                                        <p:cTn id="25" dur="400" fill="hold"/>
                                        <p:tgtEl>
                                          <p:spTgt spid="5"/>
                                        </p:tgtEl>
                                        <p:attrNameLst>
                                          <p:attrName>ppt_x</p:attrName>
                                        </p:attrNameLst>
                                      </p:cBhvr>
                                      <p:tavLst>
                                        <p:tav tm="0">
                                          <p:val>
                                            <p:strVal val="#ppt_x"/>
                                          </p:val>
                                        </p:tav>
                                        <p:tav tm="100000">
                                          <p:val>
                                            <p:strVal val="#ppt_x"/>
                                          </p:val>
                                        </p:tav>
                                      </p:tavLst>
                                    </p:anim>
                                    <p:anim calcmode="lin" valueType="num">
                                      <p:cBhvr>
                                        <p:cTn id="26" dur="400" fill="hold"/>
                                        <p:tgtEl>
                                          <p:spTgt spid="5"/>
                                        </p:tgtEl>
                                        <p:attrNameLst>
                                          <p:attrName>ppt_y</p:attrName>
                                        </p:attrNameLst>
                                      </p:cBhvr>
                                      <p:tavLst>
                                        <p:tav tm="0">
                                          <p:val>
                                            <p:strVal val="#ppt_y+0.31"/>
                                          </p:val>
                                        </p:tav>
                                        <p:tav tm="100000">
                                          <p:val>
                                            <p:strVal val="#ppt_y+0.31"/>
                                          </p:val>
                                        </p:tav>
                                      </p:tavLst>
                                    </p:anim>
                                    <p:anim calcmode="lin" valueType="num">
                                      <p:cBhvr>
                                        <p:cTn id="27"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8"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53"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fltVal val="0"/>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animEffect transition="in" filter="fade">
                                      <p:cBhvr>
                                        <p:cTn id="3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5" grpId="0"/>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512168"/>
          </a:xfrm>
        </p:spPr>
        <p:txBody>
          <a:bodyPr>
            <a:normAutofit lnSpcReduction="10000"/>
          </a:bodyPr>
          <a:lstStyle/>
          <a:p>
            <a:pPr algn="ctr">
              <a:buNone/>
            </a:pPr>
            <a:r>
              <a:rPr lang="es-CO" i="1" dirty="0" smtClean="0">
                <a:solidFill>
                  <a:srgbClr val="FF0000"/>
                </a:solidFill>
              </a:rPr>
              <a:t>2) La segunda virtud para lograr la unidad es la “</a:t>
            </a:r>
            <a:r>
              <a:rPr lang="es-CO" i="1" u="sng" dirty="0" smtClean="0">
                <a:solidFill>
                  <a:srgbClr val="FF0000"/>
                </a:solidFill>
              </a:rPr>
              <a:t>mansedumbre</a:t>
            </a:r>
            <a:r>
              <a:rPr lang="es-CO" i="1" dirty="0" smtClean="0">
                <a:solidFill>
                  <a:srgbClr val="FF0000"/>
                </a:solidFill>
              </a:rPr>
              <a:t>”.  </a:t>
            </a:r>
            <a:r>
              <a:rPr lang="es-CO" i="1" dirty="0" smtClean="0"/>
              <a:t>Quiere decir:</a:t>
            </a:r>
            <a:r>
              <a:rPr lang="es-CO" i="1" dirty="0" smtClean="0">
                <a:solidFill>
                  <a:srgbClr val="FF0000"/>
                </a:solidFill>
              </a:rPr>
              <a:t> “amabilidad o cortesía”.</a:t>
            </a:r>
            <a:endParaRPr lang="es-CO" dirty="0" smtClean="0"/>
          </a:p>
          <a:p>
            <a:endParaRPr lang="es-CO" i="1" dirty="0" smtClean="0"/>
          </a:p>
          <a:p>
            <a:endParaRPr lang="es-CO" dirty="0"/>
          </a:p>
        </p:txBody>
      </p:sp>
      <p:sp>
        <p:nvSpPr>
          <p:cNvPr id="4" name="3 Rectángulo"/>
          <p:cNvSpPr/>
          <p:nvPr/>
        </p:nvSpPr>
        <p:spPr>
          <a:xfrm>
            <a:off x="539552" y="1779687"/>
            <a:ext cx="4824536" cy="5078313"/>
          </a:xfrm>
          <a:prstGeom prst="rect">
            <a:avLst/>
          </a:prstGeom>
          <a:solidFill>
            <a:schemeClr val="accent2">
              <a:lumMod val="20000"/>
              <a:lumOff val="80000"/>
            </a:schemeClr>
          </a:solidFill>
        </p:spPr>
        <p:txBody>
          <a:bodyPr wrap="square">
            <a:spAutoFit/>
          </a:bodyPr>
          <a:lstStyle/>
          <a:p>
            <a:pPr algn="ctr">
              <a:buNone/>
            </a:pPr>
            <a:r>
              <a:rPr lang="es-CO" sz="3600" dirty="0" smtClean="0"/>
              <a:t>Para lograr esto es necesario “Que a nadie difamen, que no sean pendencieros (</a:t>
            </a:r>
            <a:r>
              <a:rPr lang="es-ES" sz="3600" dirty="0" smtClean="0"/>
              <a:t>pelear, reñir o discutir)</a:t>
            </a:r>
            <a:r>
              <a:rPr lang="es-CO" sz="3600" dirty="0" smtClean="0"/>
              <a:t>, </a:t>
            </a:r>
            <a:r>
              <a:rPr lang="es-CO" sz="3600" dirty="0" smtClean="0">
                <a:solidFill>
                  <a:srgbClr val="0070C0"/>
                </a:solidFill>
              </a:rPr>
              <a:t>sino amables, mostrando toda </a:t>
            </a:r>
            <a:r>
              <a:rPr lang="es-CO" sz="3600" i="1" u="sng" dirty="0" smtClean="0">
                <a:solidFill>
                  <a:srgbClr val="0070C0"/>
                </a:solidFill>
              </a:rPr>
              <a:t>mansedumbre</a:t>
            </a:r>
            <a:r>
              <a:rPr lang="es-CO" sz="3600" dirty="0" smtClean="0">
                <a:solidFill>
                  <a:srgbClr val="0070C0"/>
                </a:solidFill>
              </a:rPr>
              <a:t> para con todos los hombres</a:t>
            </a:r>
            <a:r>
              <a:rPr lang="es-CO" sz="3600" dirty="0" smtClean="0"/>
              <a:t>” </a:t>
            </a:r>
            <a:r>
              <a:rPr lang="es-CO" sz="3600" dirty="0" smtClean="0">
                <a:solidFill>
                  <a:srgbClr val="FF0000"/>
                </a:solidFill>
              </a:rPr>
              <a:t>(Tito 3:2)</a:t>
            </a:r>
          </a:p>
        </p:txBody>
      </p:sp>
      <p:pic>
        <p:nvPicPr>
          <p:cNvPr id="40962" name="Picture 2" descr="http://t0.gstatic.com/images?q=tbn:ANd9GcTXy74lyZ3X_HL94G4nm04wgucdmp4C0r3nmThI41ZcC5Wjmf1jeA"/>
          <p:cNvPicPr>
            <a:picLocks noChangeAspect="1" noChangeArrowheads="1"/>
          </p:cNvPicPr>
          <p:nvPr/>
        </p:nvPicPr>
        <p:blipFill>
          <a:blip r:embed="rId2" cstate="print"/>
          <a:srcRect/>
          <a:stretch>
            <a:fillRect/>
          </a:stretch>
        </p:blipFill>
        <p:spPr bwMode="auto">
          <a:xfrm>
            <a:off x="5508104" y="1844824"/>
            <a:ext cx="3312368" cy="3456384"/>
          </a:xfrm>
          <a:prstGeom prst="rect">
            <a:avLst/>
          </a:prstGeom>
          <a:noFill/>
        </p:spPr>
      </p:pic>
      <p:sp>
        <p:nvSpPr>
          <p:cNvPr id="5" name="4 Rectángulo"/>
          <p:cNvSpPr/>
          <p:nvPr/>
        </p:nvSpPr>
        <p:spPr>
          <a:xfrm>
            <a:off x="5364088" y="5517232"/>
            <a:ext cx="3528392" cy="1200329"/>
          </a:xfrm>
          <a:prstGeom prst="rect">
            <a:avLst/>
          </a:prstGeom>
          <a:solidFill>
            <a:schemeClr val="tx2">
              <a:lumMod val="20000"/>
              <a:lumOff val="80000"/>
            </a:schemeClr>
          </a:solidFill>
        </p:spPr>
        <p:txBody>
          <a:bodyPr wrap="square">
            <a:spAutoFit/>
          </a:bodyPr>
          <a:lstStyle/>
          <a:p>
            <a:pPr algn="ctr"/>
            <a:r>
              <a:rPr lang="es-CO" i="1" dirty="0" smtClean="0"/>
              <a:t> </a:t>
            </a:r>
            <a:r>
              <a:rPr lang="es-CO" b="1" i="1" dirty="0" smtClean="0">
                <a:solidFill>
                  <a:srgbClr val="FF0000"/>
                </a:solidFill>
              </a:rPr>
              <a:t>Note que el cordero como símbolo de Cristo, y por ende, símbolo de paciencia, nuca la pierde, aunque esta lo conduzca a la muerte.</a:t>
            </a:r>
            <a:endParaRPr lang="es-CO"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0962"/>
                                        </p:tgtEl>
                                        <p:attrNameLst>
                                          <p:attrName>style.visibility</p:attrName>
                                        </p:attrNameLst>
                                      </p:cBhvr>
                                      <p:to>
                                        <p:strVal val="visible"/>
                                      </p:to>
                                    </p:set>
                                    <p:anim to="" calcmode="lin" valueType="num">
                                      <p:cBhvr>
                                        <p:cTn id="7" dur="1" fill="hold"/>
                                        <p:tgtEl>
                                          <p:spTgt spid="4096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strVal val="#ppt_w*0.70"/>
                                          </p:val>
                                        </p:tav>
                                        <p:tav tm="100000">
                                          <p:val>
                                            <p:strVal val="#ppt_w"/>
                                          </p:val>
                                        </p:tav>
                                      </p:tavLst>
                                    </p:anim>
                                    <p:anim calcmode="lin" valueType="num">
                                      <p:cBhvr>
                                        <p:cTn id="13" dur="1000" fill="hold"/>
                                        <p:tgtEl>
                                          <p:spTgt spid="4"/>
                                        </p:tgtEl>
                                        <p:attrNameLst>
                                          <p:attrName>ppt_h</p:attrName>
                                        </p:attrNameLst>
                                      </p:cBhvr>
                                      <p:tavLst>
                                        <p:tav tm="0">
                                          <p:val>
                                            <p:strVal val="#ppt_h"/>
                                          </p:val>
                                        </p:tav>
                                        <p:tav tm="100000">
                                          <p:val>
                                            <p:strVal val="#ppt_h"/>
                                          </p:val>
                                        </p:tav>
                                      </p:tavLst>
                                    </p:anim>
                                    <p:animEffect transition="in" filter="fade">
                                      <p:cBhvr>
                                        <p:cTn id="14" dur="10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43"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
                                        <p:tgtEl>
                                          <p:spTgt spid="5"/>
                                        </p:tgtEl>
                                      </p:cBhvr>
                                    </p:animEffect>
                                    <p:anim calcmode="lin" valueType="num">
                                      <p:cBhvr>
                                        <p:cTn id="20" dur="400" fill="hold"/>
                                        <p:tgtEl>
                                          <p:spTgt spid="5"/>
                                        </p:tgtEl>
                                        <p:attrNameLst>
                                          <p:attrName>ppt_x</p:attrName>
                                        </p:attrNameLst>
                                      </p:cBhvr>
                                      <p:tavLst>
                                        <p:tav tm="0">
                                          <p:val>
                                            <p:strVal val="#ppt_x"/>
                                          </p:val>
                                        </p:tav>
                                        <p:tav tm="100000">
                                          <p:val>
                                            <p:strVal val="#ppt_x"/>
                                          </p:val>
                                        </p:tav>
                                      </p:tavLst>
                                    </p:anim>
                                    <p:anim calcmode="lin" valueType="num">
                                      <p:cBhvr>
                                        <p:cTn id="21" dur="400" fill="hold"/>
                                        <p:tgtEl>
                                          <p:spTgt spid="5"/>
                                        </p:tgtEl>
                                        <p:attrNameLst>
                                          <p:attrName>ppt_y</p:attrName>
                                        </p:attrNameLst>
                                      </p:cBhvr>
                                      <p:tavLst>
                                        <p:tav tm="0">
                                          <p:val>
                                            <p:strVal val="#ppt_y+0.31"/>
                                          </p:val>
                                        </p:tav>
                                        <p:tav tm="100000">
                                          <p:val>
                                            <p:strVal val="#ppt_y+0.31"/>
                                          </p:val>
                                        </p:tav>
                                      </p:tavLst>
                                    </p:anim>
                                    <p:anim calcmode="lin" valueType="num">
                                      <p:cBhvr>
                                        <p:cTn id="22"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3"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224136"/>
          </a:xfrm>
        </p:spPr>
        <p:txBody>
          <a:bodyPr>
            <a:normAutofit/>
          </a:bodyPr>
          <a:lstStyle/>
          <a:p>
            <a:pPr algn="ctr">
              <a:buNone/>
            </a:pPr>
            <a:r>
              <a:rPr lang="es-CO" dirty="0" smtClean="0"/>
              <a:t>      </a:t>
            </a:r>
            <a:r>
              <a:rPr lang="es-CO" sz="3800" b="1" dirty="0" smtClean="0">
                <a:solidFill>
                  <a:srgbClr val="FF0000"/>
                </a:solidFill>
              </a:rPr>
              <a:t> </a:t>
            </a:r>
            <a:r>
              <a:rPr lang="es-CO" b="1" dirty="0" smtClean="0">
                <a:solidFill>
                  <a:srgbClr val="FF0000"/>
                </a:solidFill>
              </a:rPr>
              <a:t>3) La tercera gran cualidad del cristiano pala lograr la unidad es la</a:t>
            </a:r>
            <a:r>
              <a:rPr lang="es-CO" b="1" i="1" dirty="0" smtClean="0">
                <a:solidFill>
                  <a:srgbClr val="FF0000"/>
                </a:solidFill>
              </a:rPr>
              <a:t> </a:t>
            </a:r>
            <a:r>
              <a:rPr lang="es-CO" b="1" dirty="0" smtClean="0">
                <a:solidFill>
                  <a:srgbClr val="FF0000"/>
                </a:solidFill>
              </a:rPr>
              <a:t>paciencia</a:t>
            </a:r>
          </a:p>
        </p:txBody>
      </p:sp>
      <p:sp>
        <p:nvSpPr>
          <p:cNvPr id="4" name="3 Rectángulo"/>
          <p:cNvSpPr/>
          <p:nvPr/>
        </p:nvSpPr>
        <p:spPr>
          <a:xfrm>
            <a:off x="467544" y="2060848"/>
            <a:ext cx="4824536" cy="3600986"/>
          </a:xfrm>
          <a:prstGeom prst="rect">
            <a:avLst/>
          </a:prstGeom>
        </p:spPr>
        <p:txBody>
          <a:bodyPr wrap="square">
            <a:spAutoFit/>
          </a:bodyPr>
          <a:lstStyle/>
          <a:p>
            <a:pPr algn="ctr">
              <a:buNone/>
            </a:pPr>
            <a:r>
              <a:rPr lang="es-CO" sz="2000" dirty="0" smtClean="0"/>
              <a:t> </a:t>
            </a:r>
            <a:r>
              <a:rPr lang="es-CO" sz="3200" b="1" dirty="0" smtClean="0">
                <a:solidFill>
                  <a:srgbClr val="FF0000"/>
                </a:solidFill>
              </a:rPr>
              <a:t>Rom.15:5</a:t>
            </a:r>
            <a:r>
              <a:rPr lang="es-CO" sz="4000" b="1" dirty="0" smtClean="0">
                <a:solidFill>
                  <a:srgbClr val="FF0000"/>
                </a:solidFill>
              </a:rPr>
              <a:t>.</a:t>
            </a:r>
            <a:r>
              <a:rPr lang="es-CO" sz="3200" dirty="0" smtClean="0"/>
              <a:t>  “Mas el Dios de la paciencia y de la consolación os dé que entre vosotros seáis unánimes según Cristo Jesús”. (Como el modelo).</a:t>
            </a:r>
          </a:p>
          <a:p>
            <a:pPr>
              <a:buNone/>
            </a:pPr>
            <a:r>
              <a:rPr lang="es-CO" sz="2800" dirty="0" smtClean="0"/>
              <a:t>       </a:t>
            </a:r>
          </a:p>
        </p:txBody>
      </p:sp>
      <p:sp>
        <p:nvSpPr>
          <p:cNvPr id="5" name="4 Rectángulo"/>
          <p:cNvSpPr/>
          <p:nvPr/>
        </p:nvSpPr>
        <p:spPr>
          <a:xfrm>
            <a:off x="323528" y="5661248"/>
            <a:ext cx="8568952" cy="954107"/>
          </a:xfrm>
          <a:prstGeom prst="rect">
            <a:avLst/>
          </a:prstGeom>
          <a:solidFill>
            <a:schemeClr val="accent3">
              <a:lumMod val="40000"/>
              <a:lumOff val="60000"/>
            </a:schemeClr>
          </a:solidFill>
        </p:spPr>
        <p:txBody>
          <a:bodyPr wrap="square">
            <a:spAutoFit/>
          </a:bodyPr>
          <a:lstStyle/>
          <a:p>
            <a:pPr algn="ctr"/>
            <a:r>
              <a:rPr lang="es-CO" sz="2800" dirty="0" smtClean="0"/>
              <a:t>Del griego: "MAKROTHYMIA" .Significa: longanimidad, apacibilidad, indulgencia, perdón.</a:t>
            </a:r>
          </a:p>
        </p:txBody>
      </p:sp>
      <p:pic>
        <p:nvPicPr>
          <p:cNvPr id="43010" name="Picture 2" descr="http://t1.gstatic.com/images?q=tbn:ANd9GcSMU0tbYXCVj42k_7eJ4Vxz-4jmhZ3_IHXFzY8ACSB1W4xIVRs3"/>
          <p:cNvPicPr>
            <a:picLocks noChangeAspect="1" noChangeArrowheads="1"/>
          </p:cNvPicPr>
          <p:nvPr/>
        </p:nvPicPr>
        <p:blipFill>
          <a:blip r:embed="rId2" cstate="print"/>
          <a:srcRect/>
          <a:stretch>
            <a:fillRect/>
          </a:stretch>
        </p:blipFill>
        <p:spPr bwMode="auto">
          <a:xfrm>
            <a:off x="5724128" y="1988840"/>
            <a:ext cx="2940546" cy="309634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11" presetClass="entr" presetSubtype="0" fill="hold" nodeType="clickEffect">
                                  <p:stCondLst>
                                    <p:cond delay="0"/>
                                  </p:stCondLst>
                                  <p:childTnLst>
                                    <p:set>
                                      <p:cBhvr>
                                        <p:cTn id="11" dur="1000">
                                          <p:stCondLst>
                                            <p:cond delay="0"/>
                                          </p:stCondLst>
                                        </p:cTn>
                                        <p:tgtEl>
                                          <p:spTgt spid="43010"/>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1" presetClass="entr" presetSubtype="4"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4)">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8697144" cy="2376264"/>
          </a:xfrm>
        </p:spPr>
        <p:txBody>
          <a:bodyPr>
            <a:normAutofit fontScale="92500" lnSpcReduction="20000"/>
          </a:bodyPr>
          <a:lstStyle/>
          <a:p>
            <a:pPr algn="ctr">
              <a:buNone/>
            </a:pPr>
            <a:r>
              <a:rPr lang="es-CO" b="1" i="1" dirty="0" smtClean="0">
                <a:solidFill>
                  <a:srgbClr val="FF0000"/>
                </a:solidFill>
              </a:rPr>
              <a:t>     </a:t>
            </a:r>
            <a:r>
              <a:rPr lang="es-CO" dirty="0" smtClean="0"/>
              <a:t>No hay espíritu de rencor, es un equilibrio de todos los temperamentos y pasiones, completamente opuesto al enojo.</a:t>
            </a:r>
            <a:r>
              <a:rPr lang="es-CO" dirty="0" smtClean="0">
                <a:solidFill>
                  <a:srgbClr val="0070C0"/>
                </a:solidFill>
              </a:rPr>
              <a:t> Cuando hay paciencia hay constancia, firmeza y perseverancia, el que es paciente es tolerante, clemente indulgente</a:t>
            </a:r>
            <a:r>
              <a:rPr lang="es-CO" dirty="0" smtClean="0"/>
              <a:t>, Significa también: Resistir con paciencia</a:t>
            </a:r>
          </a:p>
        </p:txBody>
      </p:sp>
      <p:sp>
        <p:nvSpPr>
          <p:cNvPr id="4" name="3 Rectángulo"/>
          <p:cNvSpPr/>
          <p:nvPr/>
        </p:nvSpPr>
        <p:spPr>
          <a:xfrm>
            <a:off x="251520" y="2708920"/>
            <a:ext cx="6606480" cy="2308324"/>
          </a:xfrm>
          <a:prstGeom prst="rect">
            <a:avLst/>
          </a:prstGeom>
        </p:spPr>
        <p:txBody>
          <a:bodyPr wrap="square">
            <a:spAutoFit/>
          </a:bodyPr>
          <a:lstStyle/>
          <a:p>
            <a:pPr algn="ctr">
              <a:buNone/>
            </a:pPr>
            <a:r>
              <a:rPr lang="es-CO" dirty="0" smtClean="0"/>
              <a:t> </a:t>
            </a:r>
            <a:r>
              <a:rPr lang="es-CO" sz="2400" dirty="0" smtClean="0"/>
              <a:t>" la perseverancia romana, que no aceptaba nunca hacer la paz con condiciones de derrota.» La paciencia cristiana es el espíritu que nunca admite la derrota, que no se da por vencido ante ninguna desgracia ni sufrimiento, por ninguna desilusión o desánimo, sino que persevera hasta el fin.</a:t>
            </a:r>
          </a:p>
        </p:txBody>
      </p:sp>
      <p:sp>
        <p:nvSpPr>
          <p:cNvPr id="5" name="4 Rectángulo"/>
          <p:cNvSpPr/>
          <p:nvPr/>
        </p:nvSpPr>
        <p:spPr>
          <a:xfrm>
            <a:off x="251520" y="5301208"/>
            <a:ext cx="8640960" cy="1384995"/>
          </a:xfrm>
          <a:prstGeom prst="rect">
            <a:avLst/>
          </a:prstGeom>
          <a:blipFill>
            <a:blip r:embed="rId2" cstate="print"/>
            <a:tile tx="0" ty="0" sx="100000" sy="100000" flip="none" algn="tl"/>
          </a:blipFill>
        </p:spPr>
        <p:txBody>
          <a:bodyPr wrap="square">
            <a:spAutoFit/>
          </a:bodyPr>
          <a:lstStyle/>
          <a:p>
            <a:pPr algn="ctr">
              <a:buNone/>
            </a:pPr>
            <a:r>
              <a:rPr lang="es-CO" sz="2800" i="1" dirty="0" smtClean="0"/>
              <a:t>Crisóstomo la describe como el espíritu que tiene poder para vengarse, pero no se venga. Lightfoot la definía como el espíritu que se niega a la revancha</a:t>
            </a:r>
          </a:p>
        </p:txBody>
      </p:sp>
      <p:pic>
        <p:nvPicPr>
          <p:cNvPr id="44034" name="Picture 2" descr="http://t0.gstatic.com/images?q=tbn:ANd9GcQUpQvX9ahzrYS3e3pgcZdDuf45-vfZE-_RUFS3uXwHmtDih9g1rA"/>
          <p:cNvPicPr>
            <a:picLocks noChangeAspect="1" noChangeArrowheads="1"/>
          </p:cNvPicPr>
          <p:nvPr/>
        </p:nvPicPr>
        <p:blipFill>
          <a:blip r:embed="rId3" cstate="print"/>
          <a:srcRect/>
          <a:stretch>
            <a:fillRect/>
          </a:stretch>
        </p:blipFill>
        <p:spPr bwMode="auto">
          <a:xfrm>
            <a:off x="6876256" y="2636912"/>
            <a:ext cx="2267744" cy="228104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44034"/>
                                        </p:tgtEl>
                                        <p:attrNameLst>
                                          <p:attrName>style.visibility</p:attrName>
                                        </p:attrNameLst>
                                      </p:cBhvr>
                                      <p:to>
                                        <p:strVal val="visible"/>
                                      </p:to>
                                    </p:set>
                                    <p:animEffect transition="in" filter="wheel(4)">
                                      <p:cBhvr>
                                        <p:cTn id="7" dur="2000"/>
                                        <p:tgtEl>
                                          <p:spTgt spid="44034"/>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53"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224136"/>
          </a:xfrm>
        </p:spPr>
        <p:txBody>
          <a:bodyPr>
            <a:normAutofit/>
          </a:bodyPr>
          <a:lstStyle/>
          <a:p>
            <a:pPr algn="ctr">
              <a:buNone/>
            </a:pPr>
            <a:r>
              <a:rPr lang="es-CO" sz="3400" b="1" dirty="0" smtClean="0">
                <a:solidFill>
                  <a:srgbClr val="FF0000"/>
                </a:solidFill>
              </a:rPr>
              <a:t>4). La cuarta gran cualidad cristiana para lograr la unidad es </a:t>
            </a:r>
            <a:r>
              <a:rPr lang="es-CO" sz="3400" b="1" i="1" dirty="0" smtClean="0">
                <a:solidFill>
                  <a:srgbClr val="FF0000"/>
                </a:solidFill>
              </a:rPr>
              <a:t>el amor.</a:t>
            </a:r>
          </a:p>
        </p:txBody>
      </p:sp>
      <p:pic>
        <p:nvPicPr>
          <p:cNvPr id="39938" name="Picture 2" descr="http://t0.gstatic.com/images?q=tbn:ANd9GcQavq_w3PP3b9uf0nwH1TzbYDzAEfktqGcDocgpc59joePZOD2PvbgAu6Mn"/>
          <p:cNvPicPr>
            <a:picLocks noChangeAspect="1" noChangeArrowheads="1"/>
          </p:cNvPicPr>
          <p:nvPr/>
        </p:nvPicPr>
        <p:blipFill>
          <a:blip r:embed="rId2" cstate="print"/>
          <a:srcRect/>
          <a:stretch>
            <a:fillRect/>
          </a:stretch>
        </p:blipFill>
        <p:spPr bwMode="auto">
          <a:xfrm>
            <a:off x="5940152" y="2060848"/>
            <a:ext cx="2952328" cy="3888432"/>
          </a:xfrm>
          <a:prstGeom prst="rect">
            <a:avLst/>
          </a:prstGeom>
          <a:noFill/>
        </p:spPr>
      </p:pic>
      <p:sp>
        <p:nvSpPr>
          <p:cNvPr id="5" name="4 Rectángulo"/>
          <p:cNvSpPr/>
          <p:nvPr/>
        </p:nvSpPr>
        <p:spPr>
          <a:xfrm>
            <a:off x="323528" y="1916832"/>
            <a:ext cx="5328592" cy="4832092"/>
          </a:xfrm>
          <a:prstGeom prst="rect">
            <a:avLst/>
          </a:prstGeom>
          <a:solidFill>
            <a:schemeClr val="accent5">
              <a:lumMod val="20000"/>
              <a:lumOff val="80000"/>
            </a:schemeClr>
          </a:solidFill>
        </p:spPr>
        <p:txBody>
          <a:bodyPr wrap="square">
            <a:spAutoFit/>
          </a:bodyPr>
          <a:lstStyle/>
          <a:p>
            <a:pPr algn="ctr"/>
            <a:r>
              <a:rPr lang="es-CO" sz="2800" i="1" dirty="0" smtClean="0">
                <a:solidFill>
                  <a:srgbClr val="FF0000"/>
                </a:solidFill>
              </a:rPr>
              <a:t>1 Cor.13:4-7</a:t>
            </a:r>
            <a:r>
              <a:rPr lang="es-CO" sz="2800" i="1" dirty="0" smtClean="0"/>
              <a:t>. </a:t>
            </a:r>
            <a:r>
              <a:rPr lang="es-CO" sz="2800" dirty="0" smtClean="0"/>
              <a:t>El amor es paciente, es bondadoso. El amor no es envidioso ni jactancioso ni orgulloso.</a:t>
            </a:r>
            <a:r>
              <a:rPr lang="es-CO" sz="2800" baseline="30000" dirty="0" smtClean="0"/>
              <a:t>5</a:t>
            </a:r>
            <a:r>
              <a:rPr lang="es-CO" sz="2800" dirty="0" smtClean="0"/>
              <a:t> No se comporta con rudeza, no es egoísta, no se enoja fácilmente, no guarda rencor.</a:t>
            </a:r>
            <a:r>
              <a:rPr lang="es-CO" sz="2800" baseline="30000" dirty="0" smtClean="0"/>
              <a:t>6</a:t>
            </a:r>
            <a:r>
              <a:rPr lang="es-CO" sz="2800" dirty="0" smtClean="0"/>
              <a:t> El amor no se deleita en la maldad sino que se regocija con la verdad.</a:t>
            </a:r>
            <a:r>
              <a:rPr lang="es-CO" sz="2800" baseline="30000" dirty="0" smtClean="0"/>
              <a:t>7</a:t>
            </a:r>
            <a:r>
              <a:rPr lang="es-CO" sz="2800" dirty="0" smtClean="0"/>
              <a:t> Todo lo disculpa, todo lo cree, todo lo espera, todo lo soporta. </a:t>
            </a:r>
            <a:br>
              <a:rPr lang="es-CO" sz="2800" dirty="0" smtClean="0"/>
            </a:br>
            <a:endParaRPr lang="es-CO"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39938"/>
                                        </p:tgtEl>
                                        <p:attrNameLst>
                                          <p:attrName>style.visibility</p:attrName>
                                        </p:attrNameLst>
                                      </p:cBhvr>
                                      <p:to>
                                        <p:strVal val="visible"/>
                                      </p:to>
                                    </p:set>
                                    <p:anim calcmode="lin" valueType="num">
                                      <p:cBhvr>
                                        <p:cTn id="7" dur="1000" fill="hold"/>
                                        <p:tgtEl>
                                          <p:spTgt spid="39938"/>
                                        </p:tgtEl>
                                        <p:attrNameLst>
                                          <p:attrName>ppt_w</p:attrName>
                                        </p:attrNameLst>
                                      </p:cBhvr>
                                      <p:tavLst>
                                        <p:tav tm="0">
                                          <p:val>
                                            <p:strVal val="#ppt_w*0.70"/>
                                          </p:val>
                                        </p:tav>
                                        <p:tav tm="100000">
                                          <p:val>
                                            <p:strVal val="#ppt_w"/>
                                          </p:val>
                                        </p:tav>
                                      </p:tavLst>
                                    </p:anim>
                                    <p:anim calcmode="lin" valueType="num">
                                      <p:cBhvr>
                                        <p:cTn id="8" dur="1000" fill="hold"/>
                                        <p:tgtEl>
                                          <p:spTgt spid="39938"/>
                                        </p:tgtEl>
                                        <p:attrNameLst>
                                          <p:attrName>ppt_h</p:attrName>
                                        </p:attrNameLst>
                                      </p:cBhvr>
                                      <p:tavLst>
                                        <p:tav tm="0">
                                          <p:val>
                                            <p:strVal val="#ppt_h"/>
                                          </p:val>
                                        </p:tav>
                                        <p:tav tm="100000">
                                          <p:val>
                                            <p:strVal val="#ppt_h"/>
                                          </p:val>
                                        </p:tav>
                                      </p:tavLst>
                                    </p:anim>
                                    <p:animEffect transition="in" filter="fade">
                                      <p:cBhvr>
                                        <p:cTn id="9" dur="1000"/>
                                        <p:tgtEl>
                                          <p:spTgt spid="39938"/>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heel(4)">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blipFill>
            <a:blip r:embed="rId2" cstate="print"/>
            <a:tile tx="0" ty="0" sx="100000" sy="100000" flip="none" algn="tl"/>
          </a:blipFill>
        </p:spPr>
        <p:txBody>
          <a:bodyPr>
            <a:normAutofit fontScale="85000" lnSpcReduction="20000"/>
          </a:bodyPr>
          <a:lstStyle/>
          <a:p>
            <a:pPr algn="ctr">
              <a:buNone/>
            </a:pPr>
            <a:r>
              <a:rPr lang="es-CO" i="1" dirty="0" smtClean="0"/>
              <a:t>     El amor cristiano era algo tan nuevo en el mundo antiguo que los escritores cristianos tuvieron que inventar una palabra nueva para definirlo; o, por lo menos, tuvieron que usar una palabra muy rara en griego, dándole un sentido totalmente nuevo: ágape.</a:t>
            </a:r>
          </a:p>
          <a:p>
            <a:endParaRPr lang="es-CO" dirty="0" smtClean="0"/>
          </a:p>
          <a:p>
            <a:pPr algn="ctr">
              <a:buNone/>
            </a:pPr>
            <a:r>
              <a:rPr lang="es-CO" dirty="0" smtClean="0"/>
              <a:t>     </a:t>
            </a:r>
            <a:r>
              <a:rPr lang="es-CO" b="1" u="sng" dirty="0" smtClean="0">
                <a:solidFill>
                  <a:srgbClr val="002060"/>
                </a:solidFill>
              </a:rPr>
              <a:t>En griego hay cuatro palabras para </a:t>
            </a:r>
            <a:r>
              <a:rPr lang="es-CO" b="1" i="1" u="sng" dirty="0" smtClean="0">
                <a:solidFill>
                  <a:srgbClr val="002060"/>
                </a:solidFill>
              </a:rPr>
              <a:t>amor. </a:t>
            </a:r>
          </a:p>
          <a:p>
            <a:pPr>
              <a:buNone/>
            </a:pPr>
            <a:r>
              <a:rPr lang="es-CO" i="1" dirty="0" smtClean="0"/>
              <a:t>    </a:t>
            </a:r>
            <a:r>
              <a:rPr lang="es-CO" i="1" dirty="0" smtClean="0">
                <a:solidFill>
                  <a:srgbClr val="FF0000"/>
                </a:solidFill>
              </a:rPr>
              <a:t> </a:t>
            </a:r>
          </a:p>
          <a:p>
            <a:pPr>
              <a:buNone/>
            </a:pPr>
            <a:r>
              <a:rPr lang="es-CO" i="1" dirty="0" smtClean="0">
                <a:solidFill>
                  <a:srgbClr val="FF0000"/>
                </a:solidFill>
              </a:rPr>
              <a:t>     Está erós</a:t>
            </a:r>
            <a:r>
              <a:rPr lang="es-CO" i="1" dirty="0" smtClean="0"/>
              <a:t>, que es el amor entre un hombre y una mujer que incluye la pasión sexual.</a:t>
            </a:r>
          </a:p>
          <a:p>
            <a:pPr>
              <a:buNone/>
            </a:pPr>
            <a:r>
              <a:rPr lang="es-CO" i="1" dirty="0" smtClean="0"/>
              <a:t>     </a:t>
            </a:r>
            <a:r>
              <a:rPr lang="es-CO" i="1" dirty="0" smtClean="0">
                <a:solidFill>
                  <a:srgbClr val="FF0000"/>
                </a:solidFill>
              </a:rPr>
              <a:t>Está filía</a:t>
            </a:r>
            <a:r>
              <a:rPr lang="es-CO" i="1" dirty="0" smtClean="0"/>
              <a:t>, que es el afecto cálido que existe entre los que comparten unas mismas circunstancias. </a:t>
            </a:r>
          </a:p>
          <a:p>
            <a:pPr>
              <a:buNone/>
            </a:pPr>
            <a:r>
              <a:rPr lang="es-CO" i="1" dirty="0" smtClean="0"/>
              <a:t>     </a:t>
            </a:r>
            <a:r>
              <a:rPr lang="es-CO" i="1" dirty="0" smtClean="0">
                <a:solidFill>
                  <a:srgbClr val="FF0000"/>
                </a:solidFill>
              </a:rPr>
              <a:t>Está storgué</a:t>
            </a:r>
            <a:r>
              <a:rPr lang="es-CO" i="1" dirty="0" smtClean="0"/>
              <a:t>, que es la palabra que designa el amor de la familia.</a:t>
            </a:r>
          </a:p>
          <a:p>
            <a:pPr>
              <a:buNone/>
            </a:pPr>
            <a:r>
              <a:rPr lang="es-CO" i="1" dirty="0" smtClean="0"/>
              <a:t>     Y </a:t>
            </a:r>
            <a:r>
              <a:rPr lang="es-CO" i="1" dirty="0" smtClean="0">
                <a:solidFill>
                  <a:srgbClr val="FF0000"/>
                </a:solidFill>
              </a:rPr>
              <a:t>está agapé</a:t>
            </a:r>
            <a:r>
              <a:rPr lang="es-CO" i="1" dirty="0" smtClean="0"/>
              <a:t>, que la Reina-Valera traduce por amor, o caridad.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p:cTn id="35"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 calcmode="lin" valueType="num">
                                      <p:cBhvr>
                                        <p:cTn id="42"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44" dur="500"/>
                                        <p:tgtEl>
                                          <p:spTgt spid="3">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0"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p:cTn id="49"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51"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1512168"/>
          </a:xfrm>
        </p:spPr>
        <p:txBody>
          <a:bodyPr>
            <a:normAutofit lnSpcReduction="10000"/>
          </a:bodyPr>
          <a:lstStyle/>
          <a:p>
            <a:pPr algn="ctr">
              <a:buNone/>
            </a:pPr>
            <a:r>
              <a:rPr lang="es-CO" dirty="0" smtClean="0"/>
              <a:t>    El sentido auténtico de </a:t>
            </a:r>
            <a:r>
              <a:rPr lang="es-CO" i="1" dirty="0" smtClean="0"/>
              <a:t>agapé es una benevolencia (</a:t>
            </a:r>
            <a:r>
              <a:rPr lang="es-CO" dirty="0" smtClean="0"/>
              <a:t>comprensiva y tolerante): </a:t>
            </a:r>
            <a:r>
              <a:rPr lang="es-CO" i="1" dirty="0" smtClean="0"/>
              <a:t>a toda prueba.       </a:t>
            </a:r>
            <a:endParaRPr lang="es-CO" dirty="0" smtClean="0"/>
          </a:p>
          <a:p>
            <a:endParaRPr lang="es-CO" dirty="0"/>
          </a:p>
        </p:txBody>
      </p:sp>
      <p:sp>
        <p:nvSpPr>
          <p:cNvPr id="4" name="3 Rectángulo"/>
          <p:cNvSpPr/>
          <p:nvPr/>
        </p:nvSpPr>
        <p:spPr>
          <a:xfrm>
            <a:off x="395536" y="2276872"/>
            <a:ext cx="5472608" cy="4524315"/>
          </a:xfrm>
          <a:prstGeom prst="rect">
            <a:avLst/>
          </a:prstGeom>
          <a:solidFill>
            <a:srgbClr val="FFC000"/>
          </a:solidFill>
        </p:spPr>
        <p:txBody>
          <a:bodyPr wrap="square">
            <a:spAutoFit/>
          </a:bodyPr>
          <a:lstStyle/>
          <a:p>
            <a:pPr algn="ctr">
              <a:buNone/>
            </a:pPr>
            <a:r>
              <a:rPr lang="es-CO" sz="3200" i="1" dirty="0" smtClean="0"/>
              <a:t>El tener agapé hacia una persona quiere decir que nada que esa persona haga o nos haga nos hará buscar para ella sino lo mejor posible. </a:t>
            </a:r>
          </a:p>
          <a:p>
            <a:pPr algn="ctr">
              <a:buNone/>
            </a:pPr>
            <a:r>
              <a:rPr lang="es-CO" sz="3200" i="1" dirty="0" smtClean="0"/>
              <a:t>Aunque nos perjudique e insulte, nosotros no sentiremos nunca hacia ella más que amabilidad y benevolencia. </a:t>
            </a:r>
          </a:p>
        </p:txBody>
      </p:sp>
      <p:pic>
        <p:nvPicPr>
          <p:cNvPr id="47106" name="Picture 2" descr="http://t1.gstatic.com/images?q=tbn:ANd9GcQ436fZITWug3glWu2VQnWm5Pf9xEet3H47vI6Y8ZtO8koDdGe6uQ"/>
          <p:cNvPicPr>
            <a:picLocks noChangeAspect="1" noChangeArrowheads="1"/>
          </p:cNvPicPr>
          <p:nvPr/>
        </p:nvPicPr>
        <p:blipFill>
          <a:blip r:embed="rId2" cstate="print"/>
          <a:srcRect/>
          <a:stretch>
            <a:fillRect/>
          </a:stretch>
        </p:blipFill>
        <p:spPr bwMode="auto">
          <a:xfrm>
            <a:off x="6156176" y="2276872"/>
            <a:ext cx="2619375" cy="3024336"/>
          </a:xfrm>
          <a:prstGeom prst="rect">
            <a:avLst/>
          </a:prstGeom>
          <a:noFill/>
        </p:spPr>
      </p:pic>
      <p:sp>
        <p:nvSpPr>
          <p:cNvPr id="6" name="5 Rectángulo"/>
          <p:cNvSpPr/>
          <p:nvPr/>
        </p:nvSpPr>
        <p:spPr>
          <a:xfrm>
            <a:off x="6084168" y="5517232"/>
            <a:ext cx="2808312" cy="1200329"/>
          </a:xfrm>
          <a:prstGeom prst="rect">
            <a:avLst/>
          </a:prstGeom>
          <a:solidFill>
            <a:srgbClr val="FFC000"/>
          </a:solidFill>
        </p:spPr>
        <p:txBody>
          <a:bodyPr wrap="square">
            <a:spAutoFit/>
          </a:bodyPr>
          <a:lstStyle/>
          <a:p>
            <a:pPr algn="ctr"/>
            <a:r>
              <a:rPr lang="es-CO" b="1" dirty="0" smtClean="0"/>
              <a:t>Padre, perdónalos porque no saben lo que hacen» Lucas 23:34.</a:t>
            </a:r>
            <a:br>
              <a:rPr lang="es-CO" b="1" dirty="0" smtClean="0"/>
            </a:b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wheel(4)">
                                      <p:cBhvr>
                                        <p:cTn id="7" dur="2000"/>
                                        <p:tgtEl>
                                          <p:spTgt spid="4">
                                            <p:bg/>
                                          </p:spTgt>
                                        </p:tgtEl>
                                      </p:cBhvr>
                                    </p:animEffect>
                                  </p:childTnLst>
                                </p:cTn>
                              </p:par>
                              <p:par>
                                <p:cTn id="8" presetID="21" presetClass="entr" presetSubtype="4"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heel(4)">
                                      <p:cBhvr>
                                        <p:cTn id="10" dur="2000"/>
                                        <p:tgtEl>
                                          <p:spTgt spid="4">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55" presetClass="entr" presetSubtype="0" fill="hold" nodeType="clickEffect">
                                  <p:stCondLst>
                                    <p:cond delay="0"/>
                                  </p:stCondLst>
                                  <p:childTnLst>
                                    <p:set>
                                      <p:cBhvr>
                                        <p:cTn id="14" dur="1" fill="hold">
                                          <p:stCondLst>
                                            <p:cond delay="0"/>
                                          </p:stCondLst>
                                        </p:cTn>
                                        <p:tgtEl>
                                          <p:spTgt spid="47106"/>
                                        </p:tgtEl>
                                        <p:attrNameLst>
                                          <p:attrName>style.visibility</p:attrName>
                                        </p:attrNameLst>
                                      </p:cBhvr>
                                      <p:to>
                                        <p:strVal val="visible"/>
                                      </p:to>
                                    </p:set>
                                    <p:anim calcmode="lin" valueType="num">
                                      <p:cBhvr>
                                        <p:cTn id="15" dur="1000" fill="hold"/>
                                        <p:tgtEl>
                                          <p:spTgt spid="47106"/>
                                        </p:tgtEl>
                                        <p:attrNameLst>
                                          <p:attrName>ppt_w</p:attrName>
                                        </p:attrNameLst>
                                      </p:cBhvr>
                                      <p:tavLst>
                                        <p:tav tm="0">
                                          <p:val>
                                            <p:strVal val="#ppt_w*0.70"/>
                                          </p:val>
                                        </p:tav>
                                        <p:tav tm="100000">
                                          <p:val>
                                            <p:strVal val="#ppt_w"/>
                                          </p:val>
                                        </p:tav>
                                      </p:tavLst>
                                    </p:anim>
                                    <p:anim calcmode="lin" valueType="num">
                                      <p:cBhvr>
                                        <p:cTn id="16" dur="1000" fill="hold"/>
                                        <p:tgtEl>
                                          <p:spTgt spid="47106"/>
                                        </p:tgtEl>
                                        <p:attrNameLst>
                                          <p:attrName>ppt_h</p:attrName>
                                        </p:attrNameLst>
                                      </p:cBhvr>
                                      <p:tavLst>
                                        <p:tav tm="0">
                                          <p:val>
                                            <p:strVal val="#ppt_h"/>
                                          </p:val>
                                        </p:tav>
                                        <p:tav tm="100000">
                                          <p:val>
                                            <p:strVal val="#ppt_h"/>
                                          </p:val>
                                        </p:tav>
                                      </p:tavLst>
                                    </p:anim>
                                    <p:animEffect transition="in" filter="fade">
                                      <p:cBhvr>
                                        <p:cTn id="17" dur="1000"/>
                                        <p:tgtEl>
                                          <p:spTgt spid="47106"/>
                                        </p:tgtEl>
                                      </p:cBhvr>
                                    </p:animEffect>
                                  </p:childTnLst>
                                </p:cTn>
                              </p:par>
                            </p:childTnLst>
                          </p:cTn>
                        </p:par>
                      </p:childTnLst>
                    </p:cTn>
                  </p:par>
                  <p:par>
                    <p:cTn id="18" fill="hold">
                      <p:stCondLst>
                        <p:cond delay="indefinite"/>
                      </p:stCondLst>
                      <p:childTnLst>
                        <p:par>
                          <p:cTn id="19" fill="hold">
                            <p:stCondLst>
                              <p:cond delay="0"/>
                            </p:stCondLst>
                            <p:childTnLst>
                              <p:par>
                                <p:cTn id="20" presetID="7" presetClass="entr" presetSubtype="4" fill="hold" nodeType="clickEffect">
                                  <p:stCondLst>
                                    <p:cond delay="0"/>
                                  </p:stCondLst>
                                  <p:childTnLst>
                                    <p:set>
                                      <p:cBhvr>
                                        <p:cTn id="21" dur="1" fill="hold">
                                          <p:stCondLst>
                                            <p:cond delay="0"/>
                                          </p:stCondLst>
                                        </p:cTn>
                                        <p:tgtEl>
                                          <p:spTgt spid="4">
                                            <p:txEl>
                                              <p:pRg st="1" end="1"/>
                                            </p:txEl>
                                          </p:spTgt>
                                        </p:tgtEl>
                                        <p:attrNameLst>
                                          <p:attrName>style.visibility</p:attrName>
                                        </p:attrNameLst>
                                      </p:cBhvr>
                                      <p:to>
                                        <p:strVal val="visible"/>
                                      </p:to>
                                    </p:set>
                                    <p:anim calcmode="lin" valueType="num">
                                      <p:cBhvr additive="base">
                                        <p:cTn id="22" dur="50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23" dur="50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 to="" calcmode="lin" valueType="num">
                                      <p:cBhvr>
                                        <p:cTn id="28"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blipFill>
            <a:blip r:embed="rId2" cstate="print"/>
            <a:tile tx="0" ty="0" sx="100000" sy="100000" flip="none" algn="tl"/>
          </a:blipFill>
        </p:spPr>
        <p:txBody>
          <a:bodyPr>
            <a:normAutofit fontScale="92500" lnSpcReduction="20000"/>
          </a:bodyPr>
          <a:lstStyle/>
          <a:p>
            <a:pPr algn="ctr">
              <a:buNone/>
            </a:pPr>
            <a:r>
              <a:rPr lang="es-CO" i="1" dirty="0" smtClean="0"/>
              <a:t>    Esto quiere decir que este amor cristiano no es meramente un sentimiento emocional.</a:t>
            </a:r>
          </a:p>
          <a:p>
            <a:pPr>
              <a:buNone/>
            </a:pPr>
            <a:endParaRPr lang="es-CO" i="1" dirty="0" smtClean="0"/>
          </a:p>
          <a:p>
            <a:pPr algn="ctr">
              <a:buNone/>
            </a:pPr>
            <a:r>
              <a:rPr lang="es-CO" i="1" dirty="0" smtClean="0"/>
              <a:t>    </a:t>
            </a:r>
            <a:r>
              <a:rPr lang="es-CO" i="1" dirty="0" smtClean="0">
                <a:solidFill>
                  <a:srgbClr val="002060"/>
                </a:solidFill>
              </a:rPr>
              <a:t>Este agapé es algo, no solamente de las emociones, sino también de la voluntad. Es la habilidad de mantener una buena voluntad inconquistable con los que no la tienen con nosotros, ni son amables, ni nos gustan. </a:t>
            </a:r>
          </a:p>
          <a:p>
            <a:pPr>
              <a:buNone/>
            </a:pPr>
            <a:endParaRPr lang="es-CO" i="1" dirty="0" smtClean="0"/>
          </a:p>
          <a:p>
            <a:pPr algn="ctr">
              <a:buNone/>
            </a:pPr>
            <a:r>
              <a:rPr lang="es-CO" i="1" dirty="0" smtClean="0"/>
              <a:t>    </a:t>
            </a:r>
            <a:r>
              <a:rPr lang="es-CO" i="1" dirty="0" smtClean="0">
                <a:solidFill>
                  <a:srgbClr val="FF0000"/>
                </a:solidFill>
              </a:rPr>
              <a:t>Agapé es esa cualidad de la mente y del corazón que impulsa a un cristiano a no sentir nunca ninguna malquerencia ni ningún deseo de venganza, sino a buscar siempre el mayor bien posible para todos, sean como sean.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60000"/>
              <a:lumOff val="40000"/>
            </a:schemeClr>
          </a:solidFill>
        </p:spPr>
        <p:txBody>
          <a:bodyPr>
            <a:normAutofit fontScale="90000"/>
          </a:bodyPr>
          <a:lstStyle/>
          <a:p>
            <a:r>
              <a:rPr lang="es-CO" b="1" dirty="0" smtClean="0">
                <a:latin typeface="Informal Roman" pitchFamily="66" charset="0"/>
              </a:rPr>
              <a:t>¿A que nos conducen estas cuatro virtudes habiendo obtenido la unidad?</a:t>
            </a:r>
            <a:endParaRPr lang="es-CO" b="1" dirty="0">
              <a:latin typeface="Informal Roman" pitchFamily="66" charset="0"/>
            </a:endParaRPr>
          </a:p>
        </p:txBody>
      </p:sp>
      <p:sp>
        <p:nvSpPr>
          <p:cNvPr id="3" name="2 Marcador de contenido"/>
          <p:cNvSpPr>
            <a:spLocks noGrp="1"/>
          </p:cNvSpPr>
          <p:nvPr>
            <p:ph idx="1"/>
          </p:nvPr>
        </p:nvSpPr>
        <p:spPr>
          <a:xfrm>
            <a:off x="457200" y="1600201"/>
            <a:ext cx="8229600" cy="1612776"/>
          </a:xfrm>
        </p:spPr>
        <p:txBody>
          <a:bodyPr>
            <a:normAutofit/>
          </a:bodyPr>
          <a:lstStyle/>
          <a:p>
            <a:pPr algn="ctr">
              <a:buNone/>
            </a:pPr>
            <a:r>
              <a:rPr lang="es-CO" dirty="0" smtClean="0"/>
              <a:t>      Estas cuatro grandes virtudes de la vida cristiana </a:t>
            </a:r>
            <a:r>
              <a:rPr lang="es-CO" b="1" dirty="0" smtClean="0">
                <a:solidFill>
                  <a:srgbClr val="0070C0"/>
                </a:solidFill>
              </a:rPr>
              <a:t>-humildad, amabilidad, paciencia </a:t>
            </a:r>
            <a:r>
              <a:rPr lang="es-CO" dirty="0" smtClean="0"/>
              <a:t>y</a:t>
            </a:r>
            <a:r>
              <a:rPr lang="es-CO" b="1" dirty="0" smtClean="0">
                <a:solidFill>
                  <a:srgbClr val="0070C0"/>
                </a:solidFill>
              </a:rPr>
              <a:t> amor-</a:t>
            </a:r>
            <a:r>
              <a:rPr lang="es-CO" dirty="0" smtClean="0"/>
              <a:t> desembocan en una quinta: </a:t>
            </a:r>
            <a:r>
              <a:rPr lang="es-CO" i="1" u="sng" dirty="0" smtClean="0"/>
              <a:t>la paz</a:t>
            </a:r>
            <a:r>
              <a:rPr lang="es-CO" i="1" dirty="0" smtClean="0"/>
              <a:t>. </a:t>
            </a:r>
          </a:p>
        </p:txBody>
      </p:sp>
      <p:sp>
        <p:nvSpPr>
          <p:cNvPr id="4" name="3 Rectángulo"/>
          <p:cNvSpPr/>
          <p:nvPr/>
        </p:nvSpPr>
        <p:spPr>
          <a:xfrm>
            <a:off x="323528" y="3356992"/>
            <a:ext cx="5616624" cy="3539430"/>
          </a:xfrm>
          <a:prstGeom prst="rect">
            <a:avLst/>
          </a:prstGeom>
          <a:gradFill>
            <a:gsLst>
              <a:gs pos="57000">
                <a:srgbClr val="FBEAC7"/>
              </a:gs>
              <a:gs pos="17999">
                <a:srgbClr val="FEE7F2"/>
              </a:gs>
              <a:gs pos="36000">
                <a:srgbClr val="FAC77D"/>
              </a:gs>
              <a:gs pos="61000">
                <a:srgbClr val="FBA97D"/>
              </a:gs>
              <a:gs pos="82001">
                <a:srgbClr val="FBD49C"/>
              </a:gs>
              <a:gs pos="100000">
                <a:srgbClr val="FEE7F2"/>
              </a:gs>
            </a:gsLst>
            <a:lin ang="5400000" scaled="0"/>
          </a:gradFill>
        </p:spPr>
        <p:txBody>
          <a:bodyPr wrap="square">
            <a:spAutoFit/>
          </a:bodyPr>
          <a:lstStyle/>
          <a:p>
            <a:pPr algn="ctr">
              <a:buNone/>
            </a:pPr>
            <a:r>
              <a:rPr lang="es-CO" sz="3200" i="1" dirty="0" smtClean="0"/>
              <a:t>El consejo y la exhortación </a:t>
            </a:r>
            <a:r>
              <a:rPr lang="es-CO" sz="3200" i="1" dirty="0" smtClean="0">
                <a:solidFill>
                  <a:srgbClr val="0070C0"/>
                </a:solidFill>
              </a:rPr>
              <a:t>urgente</a:t>
            </a:r>
            <a:r>
              <a:rPr lang="es-CO" sz="3200" i="1" dirty="0" smtClean="0"/>
              <a:t> de Pablo son que los que lean la Biblia tengan un interés especialísimo en mantener «la sagrada unidad» que debe caracterizar a la verdadera Iglesia.</a:t>
            </a:r>
          </a:p>
        </p:txBody>
      </p:sp>
      <p:pic>
        <p:nvPicPr>
          <p:cNvPr id="5" name="Picture 10" descr="http://t1.gstatic.com/images?q=tbn:ANd9GcTwpBzL-1X7o0xowjv3ahZLn14br_eATYQq08e89PeT9kG51gnk_AtANHZr"/>
          <p:cNvPicPr>
            <a:picLocks noChangeAspect="1" noChangeArrowheads="1"/>
          </p:cNvPicPr>
          <p:nvPr/>
        </p:nvPicPr>
        <p:blipFill>
          <a:blip r:embed="rId2" cstate="print"/>
          <a:srcRect/>
          <a:stretch>
            <a:fillRect/>
          </a:stretch>
        </p:blipFill>
        <p:spPr bwMode="auto">
          <a:xfrm>
            <a:off x="6156176" y="3573016"/>
            <a:ext cx="2736304" cy="289024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7"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0" fill="hold"/>
                                        <p:tgtEl>
                                          <p:spTgt spid="5"/>
                                        </p:tgtEl>
                                        <p:attrNameLst>
                                          <p:attrName>ppt_x</p:attrName>
                                        </p:attrNameLst>
                                      </p:cBhvr>
                                      <p:tavLst>
                                        <p:tav tm="0">
                                          <p:val>
                                            <p:strVal val="#ppt_x"/>
                                          </p:val>
                                        </p:tav>
                                        <p:tav tm="100000">
                                          <p:val>
                                            <p:strVal val="#ppt_x"/>
                                          </p:val>
                                        </p:tav>
                                      </p:tavLst>
                                    </p:anim>
                                    <p:anim calcmode="lin" valueType="num">
                                      <p:cBhvr additive="base">
                                        <p:cTn id="13" dur="5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a:bodyPr>
          <a:lstStyle/>
          <a:p>
            <a:r>
              <a:rPr lang="es-CO" sz="4800" b="1" dirty="0" smtClean="0">
                <a:latin typeface="Informal Roman" pitchFamily="66" charset="0"/>
              </a:rPr>
              <a:t>¿Qué es la paz?</a:t>
            </a:r>
            <a:endParaRPr lang="es-CO" sz="4800" b="1" dirty="0">
              <a:latin typeface="Informal Roman" pitchFamily="66" charset="0"/>
            </a:endParaRPr>
          </a:p>
        </p:txBody>
      </p:sp>
      <p:sp>
        <p:nvSpPr>
          <p:cNvPr id="3" name="2 Marcador de contenido"/>
          <p:cNvSpPr>
            <a:spLocks noGrp="1"/>
          </p:cNvSpPr>
          <p:nvPr>
            <p:ph idx="1"/>
          </p:nvPr>
        </p:nvSpPr>
        <p:spPr>
          <a:xfrm>
            <a:off x="457200" y="1600201"/>
            <a:ext cx="8229600" cy="2404863"/>
          </a:xfrm>
        </p:spPr>
        <p:txBody>
          <a:bodyPr>
            <a:normAutofit fontScale="92500" lnSpcReduction="10000"/>
          </a:bodyPr>
          <a:lstStyle/>
          <a:p>
            <a:pPr algn="ctr">
              <a:buNone/>
            </a:pPr>
            <a:r>
              <a:rPr lang="es-CO" dirty="0" smtClean="0"/>
              <a:t>     La paz se puede definir como </a:t>
            </a:r>
            <a:r>
              <a:rPr lang="es-CO" i="1" dirty="0" smtClean="0"/>
              <a:t>la debida relación entre las personas. </a:t>
            </a:r>
          </a:p>
          <a:p>
            <a:pPr>
              <a:buNone/>
            </a:pPr>
            <a:endParaRPr lang="es-CO" i="1" dirty="0" smtClean="0"/>
          </a:p>
          <a:p>
            <a:pPr algn="ctr">
              <a:buNone/>
            </a:pPr>
            <a:r>
              <a:rPr lang="es-CO" i="1" dirty="0" smtClean="0"/>
              <a:t>     Esta unidad, esta paz, esta debida relación, se puede conservar solamente de una manera. </a:t>
            </a:r>
          </a:p>
        </p:txBody>
      </p:sp>
      <p:sp>
        <p:nvSpPr>
          <p:cNvPr id="4" name="3 Rectángulo"/>
          <p:cNvSpPr/>
          <p:nvPr/>
        </p:nvSpPr>
        <p:spPr>
          <a:xfrm>
            <a:off x="323528" y="4149080"/>
            <a:ext cx="5328592" cy="2677656"/>
          </a:xfrm>
          <a:prstGeom prst="rect">
            <a:avLst/>
          </a:prstGeom>
          <a:solidFill>
            <a:schemeClr val="accent4">
              <a:lumMod val="20000"/>
              <a:lumOff val="80000"/>
            </a:schemeClr>
          </a:solidFill>
        </p:spPr>
        <p:txBody>
          <a:bodyPr wrap="square">
            <a:spAutoFit/>
          </a:bodyPr>
          <a:lstStyle/>
          <a:p>
            <a:pPr algn="ctr">
              <a:buNone/>
            </a:pPr>
            <a:r>
              <a:rPr lang="es-CO" sz="2800" i="1" dirty="0" smtClean="0"/>
              <a:t>Cada una de las cuatro grandes virtudes cristianas depende de la negación del yo. Mientras el yo sea el centro de todas las cosas, esta unidad no podrá existir nunca plenamente. </a:t>
            </a:r>
            <a:endParaRPr lang="es-CO" sz="2800" dirty="0"/>
          </a:p>
        </p:txBody>
      </p:sp>
      <p:pic>
        <p:nvPicPr>
          <p:cNvPr id="3074" name="Picture 2" descr="http://t3.gstatic.com/images?q=tbn:ANd9GcQdX_N5YaOI2lNHEbyWSxz_-A93fCGZxAXVHodBL9MeywPun9-uoA"/>
          <p:cNvPicPr>
            <a:picLocks noChangeAspect="1" noChangeArrowheads="1"/>
          </p:cNvPicPr>
          <p:nvPr/>
        </p:nvPicPr>
        <p:blipFill>
          <a:blip r:embed="rId2" cstate="print"/>
          <a:srcRect/>
          <a:stretch>
            <a:fillRect/>
          </a:stretch>
        </p:blipFill>
        <p:spPr bwMode="auto">
          <a:xfrm>
            <a:off x="5796136" y="4077072"/>
            <a:ext cx="3096344" cy="25922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3074"/>
                                        </p:tgtEl>
                                        <p:attrNameLst>
                                          <p:attrName>style.visibility</p:attrName>
                                        </p:attrNameLst>
                                      </p:cBhvr>
                                      <p:to>
                                        <p:strVal val="visible"/>
                                      </p:to>
                                    </p:set>
                                    <p:animEffect transition="in" filter="fade">
                                      <p:cBhvr>
                                        <p:cTn id="17" dur="100"/>
                                        <p:tgtEl>
                                          <p:spTgt spid="3074"/>
                                        </p:tgtEl>
                                      </p:cBhvr>
                                    </p:animEffect>
                                    <p:anim calcmode="lin" valueType="num">
                                      <p:cBhvr>
                                        <p:cTn id="18" dur="400" fill="hold"/>
                                        <p:tgtEl>
                                          <p:spTgt spid="3074"/>
                                        </p:tgtEl>
                                        <p:attrNameLst>
                                          <p:attrName>ppt_x</p:attrName>
                                        </p:attrNameLst>
                                      </p:cBhvr>
                                      <p:tavLst>
                                        <p:tav tm="0">
                                          <p:val>
                                            <p:strVal val="#ppt_x"/>
                                          </p:val>
                                        </p:tav>
                                        <p:tav tm="100000">
                                          <p:val>
                                            <p:strVal val="#ppt_x"/>
                                          </p:val>
                                        </p:tav>
                                      </p:tavLst>
                                    </p:anim>
                                    <p:anim calcmode="lin" valueType="num">
                                      <p:cBhvr>
                                        <p:cTn id="19" dur="400" fill="hold"/>
                                        <p:tgtEl>
                                          <p:spTgt spid="3074"/>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307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307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4" presetClass="entr" presetSubtype="0"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 to="" calcmode="lin" valueType="num">
                                      <p:cBhvr>
                                        <p:cTn id="26"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6012160" cy="6525344"/>
          </a:xfrm>
          <a:solidFill>
            <a:srgbClr val="99FF33"/>
          </a:solidFill>
        </p:spPr>
        <p:txBody>
          <a:bodyPr>
            <a:normAutofit/>
          </a:bodyPr>
          <a:lstStyle/>
          <a:p>
            <a:pPr algn="ctr">
              <a:buNone/>
            </a:pPr>
            <a:r>
              <a:rPr lang="es-CO" i="1" dirty="0" smtClean="0"/>
              <a:t>    En una sociedad en la que el yo domina, las personas no pueden ser más que una colección desintegrada de unidades individualistas en guerra. </a:t>
            </a:r>
          </a:p>
          <a:p>
            <a:endParaRPr lang="es-CO" i="1" dirty="0" smtClean="0"/>
          </a:p>
          <a:p>
            <a:pPr algn="ctr">
              <a:buNone/>
            </a:pPr>
            <a:r>
              <a:rPr lang="es-CO" i="1" dirty="0" smtClean="0"/>
              <a:t>     Pero cuando el yo </a:t>
            </a:r>
            <a:r>
              <a:rPr lang="es-CO" i="1" dirty="0" smtClean="0"/>
              <a:t>muere, </a:t>
            </a:r>
            <a:r>
              <a:rPr lang="es-CO" i="1" dirty="0" smtClean="0"/>
              <a:t>y Cristo se aposenta en su lugar en nuestros corazones, entonces se produce la paz, la unidad, que es la característica suprema de la verdadera Iglesia</a:t>
            </a:r>
          </a:p>
          <a:p>
            <a:endParaRPr lang="es-CO" dirty="0"/>
          </a:p>
        </p:txBody>
      </p:sp>
      <p:pic>
        <p:nvPicPr>
          <p:cNvPr id="2050" name="Picture 2" descr="http://lacomunidad.elpais.com/blogfiles/a-casanova/egoismo.jpg"/>
          <p:cNvPicPr>
            <a:picLocks noChangeAspect="1" noChangeArrowheads="1"/>
          </p:cNvPicPr>
          <p:nvPr/>
        </p:nvPicPr>
        <p:blipFill>
          <a:blip r:embed="rId2" cstate="print"/>
          <a:srcRect/>
          <a:stretch>
            <a:fillRect/>
          </a:stretch>
        </p:blipFill>
        <p:spPr bwMode="auto">
          <a:xfrm>
            <a:off x="6084169" y="404665"/>
            <a:ext cx="1296144" cy="2016224"/>
          </a:xfrm>
          <a:prstGeom prst="rect">
            <a:avLst/>
          </a:prstGeom>
          <a:noFill/>
        </p:spPr>
      </p:pic>
      <p:pic>
        <p:nvPicPr>
          <p:cNvPr id="2052" name="Picture 4" descr="http://t0.gstatic.com/images?q=tbn:ANd9GcSStUtN99YY3ZJ28HibzzcW57MxHj4D06lzlMiyD_KFG-m8CbcX"/>
          <p:cNvPicPr>
            <a:picLocks noChangeAspect="1" noChangeArrowheads="1"/>
          </p:cNvPicPr>
          <p:nvPr/>
        </p:nvPicPr>
        <p:blipFill>
          <a:blip r:embed="rId3" cstate="print"/>
          <a:srcRect/>
          <a:stretch>
            <a:fillRect/>
          </a:stretch>
        </p:blipFill>
        <p:spPr bwMode="auto">
          <a:xfrm>
            <a:off x="7524328" y="404664"/>
            <a:ext cx="1440160" cy="1981201"/>
          </a:xfrm>
          <a:prstGeom prst="rect">
            <a:avLst/>
          </a:prstGeom>
          <a:noFill/>
        </p:spPr>
      </p:pic>
      <p:sp>
        <p:nvSpPr>
          <p:cNvPr id="6" name="5 Rectángulo"/>
          <p:cNvSpPr/>
          <p:nvPr/>
        </p:nvSpPr>
        <p:spPr>
          <a:xfrm>
            <a:off x="6156176" y="2564905"/>
            <a:ext cx="2736304" cy="646331"/>
          </a:xfrm>
          <a:prstGeom prst="rect">
            <a:avLst/>
          </a:prstGeom>
        </p:spPr>
        <p:txBody>
          <a:bodyPr wrap="square">
            <a:spAutoFit/>
          </a:bodyPr>
          <a:lstStyle/>
          <a:p>
            <a:pPr algn="ctr"/>
            <a:r>
              <a:rPr lang="es-CO" b="1" i="1" dirty="0" smtClean="0">
                <a:solidFill>
                  <a:srgbClr val="FF0000"/>
                </a:solidFill>
              </a:rPr>
              <a:t>El espíritu que reina en el mundo</a:t>
            </a:r>
            <a:endParaRPr lang="es-CO" b="1" dirty="0"/>
          </a:p>
        </p:txBody>
      </p:sp>
      <p:sp>
        <p:nvSpPr>
          <p:cNvPr id="7" name="6 Rectángulo"/>
          <p:cNvSpPr/>
          <p:nvPr/>
        </p:nvSpPr>
        <p:spPr>
          <a:xfrm>
            <a:off x="6300192" y="5949280"/>
            <a:ext cx="2520280" cy="646331"/>
          </a:xfrm>
          <a:prstGeom prst="rect">
            <a:avLst/>
          </a:prstGeom>
        </p:spPr>
        <p:txBody>
          <a:bodyPr wrap="square">
            <a:spAutoFit/>
          </a:bodyPr>
          <a:lstStyle/>
          <a:p>
            <a:pPr algn="ctr"/>
            <a:r>
              <a:rPr lang="es-CO" b="1" i="1" dirty="0" smtClean="0">
                <a:solidFill>
                  <a:srgbClr val="FF0000"/>
                </a:solidFill>
              </a:rPr>
              <a:t>El espíritu que debe reinar en la iglesia</a:t>
            </a:r>
            <a:endParaRPr lang="es-CO" b="1" dirty="0"/>
          </a:p>
        </p:txBody>
      </p:sp>
      <p:pic>
        <p:nvPicPr>
          <p:cNvPr id="9" name="Picture 2" descr="http://t0.gstatic.com/images?q=tbn:ANd9GcQZPdUat_A7fUbDlfDTRR63mheEmAfdkdnUeCOYOyDiSxbps_2-Vg"/>
          <p:cNvPicPr>
            <a:picLocks noChangeAspect="1" noChangeArrowheads="1"/>
          </p:cNvPicPr>
          <p:nvPr/>
        </p:nvPicPr>
        <p:blipFill>
          <a:blip r:embed="rId4" cstate="print"/>
          <a:srcRect/>
          <a:stretch>
            <a:fillRect/>
          </a:stretch>
        </p:blipFill>
        <p:spPr bwMode="auto">
          <a:xfrm>
            <a:off x="6156176" y="3140968"/>
            <a:ext cx="2736304" cy="288032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050"/>
                                        </p:tgtEl>
                                        <p:attrNameLst>
                                          <p:attrName>style.visibility</p:attrName>
                                        </p:attrNameLst>
                                      </p:cBhvr>
                                      <p:to>
                                        <p:strVal val="visible"/>
                                      </p:to>
                                    </p:set>
                                    <p:anim to="" calcmode="lin" valueType="num">
                                      <p:cBhvr>
                                        <p:cTn id="17" dur="1" fill="hold"/>
                                        <p:tgtEl>
                                          <p:spTgt spid="2050"/>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nodeType="clickEffect">
                                  <p:stCondLst>
                                    <p:cond delay="0"/>
                                  </p:stCondLst>
                                  <p:childTnLst>
                                    <p:set>
                                      <p:cBhvr>
                                        <p:cTn id="21" dur="1" fill="hold">
                                          <p:stCondLst>
                                            <p:cond delay="0"/>
                                          </p:stCondLst>
                                        </p:cTn>
                                        <p:tgtEl>
                                          <p:spTgt spid="2052"/>
                                        </p:tgtEl>
                                        <p:attrNameLst>
                                          <p:attrName>style.visibility</p:attrName>
                                        </p:attrNameLst>
                                      </p:cBhvr>
                                      <p:to>
                                        <p:strVal val="visible"/>
                                      </p:to>
                                    </p:set>
                                    <p:animEffect transition="in" filter="fade">
                                      <p:cBhvr>
                                        <p:cTn id="22" dur="100"/>
                                        <p:tgtEl>
                                          <p:spTgt spid="2052"/>
                                        </p:tgtEl>
                                      </p:cBhvr>
                                    </p:animEffect>
                                    <p:anim calcmode="lin" valueType="num">
                                      <p:cBhvr>
                                        <p:cTn id="23" dur="400" fill="hold"/>
                                        <p:tgtEl>
                                          <p:spTgt spid="2052"/>
                                        </p:tgtEl>
                                        <p:attrNameLst>
                                          <p:attrName>ppt_x</p:attrName>
                                        </p:attrNameLst>
                                      </p:cBhvr>
                                      <p:tavLst>
                                        <p:tav tm="0">
                                          <p:val>
                                            <p:strVal val="#ppt_x"/>
                                          </p:val>
                                        </p:tav>
                                        <p:tav tm="100000">
                                          <p:val>
                                            <p:strVal val="#ppt_x"/>
                                          </p:val>
                                        </p:tav>
                                      </p:tavLst>
                                    </p:anim>
                                    <p:anim calcmode="lin" valueType="num">
                                      <p:cBhvr>
                                        <p:cTn id="24" dur="400" fill="hold"/>
                                        <p:tgtEl>
                                          <p:spTgt spid="2052"/>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205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205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4" presetClass="entr" presetSubtype="0" fill="hold"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to="" calcmode="lin" valueType="num">
                                      <p:cBhvr>
                                        <p:cTn id="31" dur="1" fill="hold"/>
                                        <p:tgtEl>
                                          <p:spTgt spid="3">
                                            <p:txEl>
                                              <p:pRg st="2" end="2"/>
                                            </p:txEl>
                                          </p:spTgt>
                                        </p:tgtEl>
                                        <p:attrNameLst>
                                          <p:attrName/>
                                        </p:attrNameLst>
                                      </p:cBhvr>
                                    </p:anim>
                                  </p:childTnLst>
                                </p:cTn>
                              </p:par>
                            </p:childTnLst>
                          </p:cTn>
                        </p:par>
                      </p:childTnLst>
                    </p:cTn>
                  </p:par>
                  <p:par>
                    <p:cTn id="32" fill="hold">
                      <p:stCondLst>
                        <p:cond delay="indefinite"/>
                      </p:stCondLst>
                      <p:childTnLst>
                        <p:par>
                          <p:cTn id="33" fill="hold">
                            <p:stCondLst>
                              <p:cond delay="0"/>
                            </p:stCondLst>
                            <p:childTnLst>
                              <p:par>
                                <p:cTn id="34" presetID="21" presetClass="entr" presetSubtype="4" fill="hold"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heel(4)">
                                      <p:cBhvr>
                                        <p:cTn id="36" dur="2000"/>
                                        <p:tgtEl>
                                          <p:spTgt spid="9"/>
                                        </p:tgtEl>
                                      </p:cBhvr>
                                    </p:animEffect>
                                  </p:childTnLst>
                                </p:cTn>
                              </p:par>
                            </p:childTnLst>
                          </p:cTn>
                        </p:par>
                      </p:childTnLst>
                    </p:cTn>
                  </p:par>
                  <p:par>
                    <p:cTn id="37" fill="hold">
                      <p:stCondLst>
                        <p:cond delay="indefinite"/>
                      </p:stCondLst>
                      <p:childTnLst>
                        <p:par>
                          <p:cTn id="38" fill="hold">
                            <p:stCondLst>
                              <p:cond delay="0"/>
                            </p:stCondLst>
                            <p:childTnLst>
                              <p:par>
                                <p:cTn id="39" presetID="21" presetClass="entr" presetSubtype="4" fill="hold" grpId="0" nodeType="click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heel(4)">
                                      <p:cBhvr>
                                        <p:cTn id="41" dur="2000"/>
                                        <p:tgtEl>
                                          <p:spTgt spid="6"/>
                                        </p:tgtEl>
                                      </p:cBhvr>
                                    </p:animEffect>
                                  </p:childTnLst>
                                </p:cTn>
                              </p:par>
                            </p:childTnLst>
                          </p:cTn>
                        </p:par>
                      </p:childTnLst>
                    </p:cTn>
                  </p:par>
                  <p:par>
                    <p:cTn id="42" fill="hold">
                      <p:stCondLst>
                        <p:cond delay="indefinite"/>
                      </p:stCondLst>
                      <p:childTnLst>
                        <p:par>
                          <p:cTn id="43" fill="hold">
                            <p:stCondLst>
                              <p:cond delay="0"/>
                            </p:stCondLst>
                            <p:childTnLst>
                              <p:par>
                                <p:cTn id="44" presetID="21" presetClass="entr" presetSubtype="4" fill="hold" grpId="0" nodeType="click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wheel(4)">
                                      <p:cBhvr>
                                        <p:cTn id="4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6" grpId="0"/>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418058"/>
          </a:xfrm>
        </p:spPr>
        <p:txBody>
          <a:bodyPr>
            <a:normAutofit fontScale="90000"/>
          </a:bodyPr>
          <a:lstStyle/>
          <a:p>
            <a:r>
              <a:rPr lang="es-CO" sz="5300" b="1" dirty="0" smtClean="0">
                <a:solidFill>
                  <a:srgbClr val="FF0000"/>
                </a:solidFill>
                <a:latin typeface="Informal Roman" pitchFamily="66" charset="0"/>
              </a:rPr>
              <a:t/>
            </a:r>
            <a:br>
              <a:rPr lang="es-CO" sz="5300" b="1" dirty="0" smtClean="0">
                <a:solidFill>
                  <a:srgbClr val="FF0000"/>
                </a:solidFill>
                <a:latin typeface="Informal Roman" pitchFamily="66" charset="0"/>
              </a:rPr>
            </a:br>
            <a:r>
              <a:rPr lang="es-CO" sz="5300" b="1" dirty="0" smtClean="0">
                <a:solidFill>
                  <a:srgbClr val="FF0000"/>
                </a:solidFill>
                <a:latin typeface="Informal Roman" pitchFamily="66" charset="0"/>
              </a:rPr>
              <a:t>¿</a:t>
            </a:r>
            <a:r>
              <a:rPr lang="es-CO" sz="5300" b="1" dirty="0" smtClean="0">
                <a:solidFill>
                  <a:srgbClr val="FF0000"/>
                </a:solidFill>
                <a:latin typeface="Informal Roman" pitchFamily="66" charset="0"/>
              </a:rPr>
              <a:t>Cuál es el mensaje Bíblico?</a:t>
            </a:r>
            <a:br>
              <a:rPr lang="es-CO" sz="5300" b="1" dirty="0" smtClean="0">
                <a:solidFill>
                  <a:srgbClr val="FF0000"/>
                </a:solidFill>
                <a:latin typeface="Informal Roman" pitchFamily="66" charset="0"/>
              </a:rPr>
            </a:br>
            <a:endParaRPr lang="es-CO" sz="4800" b="1" dirty="0">
              <a:solidFill>
                <a:srgbClr val="002060"/>
              </a:solidFill>
              <a:latin typeface="Informal Roman" pitchFamily="66" charset="0"/>
            </a:endParaRPr>
          </a:p>
        </p:txBody>
      </p:sp>
      <p:sp>
        <p:nvSpPr>
          <p:cNvPr id="3" name="2 Marcador de contenido"/>
          <p:cNvSpPr>
            <a:spLocks noGrp="1"/>
          </p:cNvSpPr>
          <p:nvPr>
            <p:ph idx="1"/>
          </p:nvPr>
        </p:nvSpPr>
        <p:spPr>
          <a:xfrm>
            <a:off x="0" y="2060848"/>
            <a:ext cx="5868144" cy="4797152"/>
          </a:xfrm>
          <a:solidFill>
            <a:schemeClr val="accent1">
              <a:lumMod val="20000"/>
              <a:lumOff val="80000"/>
            </a:schemeClr>
          </a:solidFill>
        </p:spPr>
        <p:txBody>
          <a:bodyPr>
            <a:normAutofit fontScale="92500"/>
          </a:bodyPr>
          <a:lstStyle/>
          <a:p>
            <a:pPr>
              <a:buNone/>
            </a:pPr>
            <a:r>
              <a:rPr lang="es-CO" dirty="0" smtClean="0"/>
              <a:t>    </a:t>
            </a:r>
          </a:p>
          <a:p>
            <a:pPr>
              <a:buNone/>
            </a:pPr>
            <a:r>
              <a:rPr lang="es-CO" dirty="0" smtClean="0"/>
              <a:t>     Un palito se parte fácil.</a:t>
            </a:r>
          </a:p>
          <a:p>
            <a:pPr>
              <a:buNone/>
            </a:pPr>
            <a:endParaRPr lang="es-CO" dirty="0" smtClean="0"/>
          </a:p>
          <a:p>
            <a:pPr>
              <a:buNone/>
            </a:pPr>
            <a:r>
              <a:rPr lang="es-CO" dirty="0" smtClean="0"/>
              <a:t>    </a:t>
            </a:r>
            <a:r>
              <a:rPr lang="es-CO" dirty="0" smtClean="0"/>
              <a:t>Partir </a:t>
            </a:r>
            <a:r>
              <a:rPr lang="es-CO" dirty="0" smtClean="0"/>
              <a:t>un manojo de palitos es imposible.</a:t>
            </a:r>
          </a:p>
          <a:p>
            <a:endParaRPr lang="es-CO" dirty="0" smtClean="0"/>
          </a:p>
          <a:p>
            <a:pPr algn="ctr">
              <a:buNone/>
            </a:pPr>
            <a:r>
              <a:rPr lang="es-CO" dirty="0" smtClean="0"/>
              <a:t>    De la misma forma, si permanecemos unidos nadie nos puede partir </a:t>
            </a:r>
            <a:r>
              <a:rPr lang="es-CO" dirty="0" smtClean="0">
                <a:solidFill>
                  <a:srgbClr val="FF0000"/>
                </a:solidFill>
              </a:rPr>
              <a:t>(Juan 15:4 y  17:21) </a:t>
            </a:r>
            <a:endParaRPr lang="es-CO" dirty="0">
              <a:solidFill>
                <a:srgbClr val="FF0000"/>
              </a:solidFill>
            </a:endParaRPr>
          </a:p>
        </p:txBody>
      </p:sp>
      <p:pic>
        <p:nvPicPr>
          <p:cNvPr id="28678" name="Picture 6" descr="http://t2.gstatic.com/images?q=tbn:ANd9GcQEf3cFDXxee2IzMNZlnKLS1HhhgTVvSpr_6xUM8yWnczUTPuRmRQ"/>
          <p:cNvPicPr>
            <a:picLocks noChangeAspect="1" noChangeArrowheads="1"/>
          </p:cNvPicPr>
          <p:nvPr/>
        </p:nvPicPr>
        <p:blipFill>
          <a:blip r:embed="rId2" cstate="print"/>
          <a:srcRect/>
          <a:stretch>
            <a:fillRect/>
          </a:stretch>
        </p:blipFill>
        <p:spPr bwMode="auto">
          <a:xfrm>
            <a:off x="6444208" y="2780928"/>
            <a:ext cx="2143125" cy="2143125"/>
          </a:xfrm>
          <a:prstGeom prst="rect">
            <a:avLst/>
          </a:prstGeom>
          <a:noFill/>
        </p:spPr>
      </p:pic>
      <p:cxnSp>
        <p:nvCxnSpPr>
          <p:cNvPr id="6" name="5 Conector recto"/>
          <p:cNvCxnSpPr/>
          <p:nvPr/>
        </p:nvCxnSpPr>
        <p:spPr>
          <a:xfrm flipV="1">
            <a:off x="6372200" y="2420888"/>
            <a:ext cx="1872208" cy="72008"/>
          </a:xfrm>
          <a:prstGeom prst="line">
            <a:avLst/>
          </a:prstGeom>
        </p:spPr>
        <p:style>
          <a:lnRef idx="1">
            <a:schemeClr val="accent1"/>
          </a:lnRef>
          <a:fillRef idx="0">
            <a:schemeClr val="accent1"/>
          </a:fillRef>
          <a:effectRef idx="0">
            <a:schemeClr val="accent1"/>
          </a:effectRef>
          <a:fontRef idx="minor">
            <a:schemeClr val="tx1"/>
          </a:fontRef>
        </p:style>
      </p:cxnSp>
      <p:sp>
        <p:nvSpPr>
          <p:cNvPr id="12" name="11 Rectángulo"/>
          <p:cNvSpPr/>
          <p:nvPr/>
        </p:nvSpPr>
        <p:spPr>
          <a:xfrm>
            <a:off x="827584" y="980728"/>
            <a:ext cx="7416823" cy="830997"/>
          </a:xfrm>
          <a:prstGeom prst="rect">
            <a:avLst/>
          </a:prstGeom>
        </p:spPr>
        <p:txBody>
          <a:bodyPr wrap="square">
            <a:spAutoFit/>
          </a:bodyPr>
          <a:lstStyle/>
          <a:p>
            <a:r>
              <a:rPr lang="es-CO" sz="4800" b="1" dirty="0" smtClean="0">
                <a:solidFill>
                  <a:srgbClr val="002060"/>
                </a:solidFill>
                <a:latin typeface="Informal Roman" pitchFamily="66" charset="0"/>
              </a:rPr>
              <a:t>Un</a:t>
            </a:r>
            <a:r>
              <a:rPr lang="es-CO" sz="4400" b="1" dirty="0" smtClean="0">
                <a:solidFill>
                  <a:srgbClr val="002060"/>
                </a:solidFill>
                <a:latin typeface="Informal Roman" pitchFamily="66" charset="0"/>
              </a:rPr>
              <a:t>idad es el mensaje de la Biblia</a:t>
            </a:r>
            <a:endParaRPr lang="es-CO" sz="4400" dirty="0"/>
          </a:p>
        </p:txBody>
      </p:sp>
      <p:pic>
        <p:nvPicPr>
          <p:cNvPr id="9218" name="Picture 2" descr="http://t3.gstatic.com/images?q=tbn:ANd9GcTMdy-nlDy4csIhwFV2coeU5-aODBYaDWYep9dRDoQHh4ITC5Bd"/>
          <p:cNvPicPr>
            <a:picLocks noChangeAspect="1" noChangeArrowheads="1"/>
          </p:cNvPicPr>
          <p:nvPr/>
        </p:nvPicPr>
        <p:blipFill>
          <a:blip r:embed="rId3" cstate="print"/>
          <a:srcRect/>
          <a:stretch>
            <a:fillRect/>
          </a:stretch>
        </p:blipFill>
        <p:spPr bwMode="auto">
          <a:xfrm>
            <a:off x="6228184" y="4725144"/>
            <a:ext cx="2466975" cy="184785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 to="" calcmode="lin" valueType="num">
                                      <p:cBhvr>
                                        <p:cTn id="12" dur="1" fill="hold"/>
                                        <p:tgtEl>
                                          <p:spTgt spid="12"/>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 to="" calcmode="lin" valueType="num">
                                      <p:cBhvr>
                                        <p:cTn id="17" dur="1" fill="hold"/>
                                        <p:tgtEl>
                                          <p:spTgt spid="3">
                                            <p:bg/>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heel(4)">
                                      <p:cBhvr>
                                        <p:cTn id="27" dur="20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4" fill="hold"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wheel(4)">
                                      <p:cBhvr>
                                        <p:cTn id="32" dur="2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0" fill="hold" nodeType="clickEffect">
                                  <p:stCondLst>
                                    <p:cond delay="0"/>
                                  </p:stCondLst>
                                  <p:childTnLst>
                                    <p:set>
                                      <p:cBhvr>
                                        <p:cTn id="36" dur="1" fill="hold">
                                          <p:stCondLst>
                                            <p:cond delay="0"/>
                                          </p:stCondLst>
                                        </p:cTn>
                                        <p:tgtEl>
                                          <p:spTgt spid="28678"/>
                                        </p:tgtEl>
                                        <p:attrNameLst>
                                          <p:attrName>style.visibility</p:attrName>
                                        </p:attrNameLst>
                                      </p:cBhvr>
                                      <p:to>
                                        <p:strVal val="visible"/>
                                      </p:to>
                                    </p:set>
                                    <p:anim calcmode="lin" valueType="num">
                                      <p:cBhvr>
                                        <p:cTn id="37" dur="500" fill="hold"/>
                                        <p:tgtEl>
                                          <p:spTgt spid="28678"/>
                                        </p:tgtEl>
                                        <p:attrNameLst>
                                          <p:attrName>ppt_w</p:attrName>
                                        </p:attrNameLst>
                                      </p:cBhvr>
                                      <p:tavLst>
                                        <p:tav tm="0">
                                          <p:val>
                                            <p:fltVal val="0"/>
                                          </p:val>
                                        </p:tav>
                                        <p:tav tm="100000">
                                          <p:val>
                                            <p:strVal val="#ppt_w"/>
                                          </p:val>
                                        </p:tav>
                                      </p:tavLst>
                                    </p:anim>
                                    <p:anim calcmode="lin" valueType="num">
                                      <p:cBhvr>
                                        <p:cTn id="38" dur="500" fill="hold"/>
                                        <p:tgtEl>
                                          <p:spTgt spid="28678"/>
                                        </p:tgtEl>
                                        <p:attrNameLst>
                                          <p:attrName>ppt_h</p:attrName>
                                        </p:attrNameLst>
                                      </p:cBhvr>
                                      <p:tavLst>
                                        <p:tav tm="0">
                                          <p:val>
                                            <p:fltVal val="0"/>
                                          </p:val>
                                        </p:tav>
                                        <p:tav tm="100000">
                                          <p:val>
                                            <p:strVal val="#ppt_h"/>
                                          </p:val>
                                        </p:tav>
                                      </p:tavLst>
                                    </p:anim>
                                    <p:animEffect transition="in" filter="fade">
                                      <p:cBhvr>
                                        <p:cTn id="39" dur="500"/>
                                        <p:tgtEl>
                                          <p:spTgt spid="28678"/>
                                        </p:tgtEl>
                                      </p:cBhvr>
                                    </p:animEffect>
                                  </p:childTnLst>
                                </p:cTn>
                              </p:par>
                            </p:childTnLst>
                          </p:cTn>
                        </p:par>
                      </p:childTnLst>
                    </p:cTn>
                  </p:par>
                  <p:par>
                    <p:cTn id="40" fill="hold">
                      <p:stCondLst>
                        <p:cond delay="indefinite"/>
                      </p:stCondLst>
                      <p:childTnLst>
                        <p:par>
                          <p:cTn id="41" fill="hold">
                            <p:stCondLst>
                              <p:cond delay="0"/>
                            </p:stCondLst>
                            <p:childTnLst>
                              <p:par>
                                <p:cTn id="42" presetID="21" presetClass="entr" presetSubtype="4" fill="hold" nodeType="clickEffect">
                                  <p:stCondLst>
                                    <p:cond delay="0"/>
                                  </p:stCondLst>
                                  <p:childTnLst>
                                    <p:set>
                                      <p:cBhvr>
                                        <p:cTn id="43" dur="1" fill="hold">
                                          <p:stCondLst>
                                            <p:cond delay="0"/>
                                          </p:stCondLst>
                                        </p:cTn>
                                        <p:tgtEl>
                                          <p:spTgt spid="9218"/>
                                        </p:tgtEl>
                                        <p:attrNameLst>
                                          <p:attrName>style.visibility</p:attrName>
                                        </p:attrNameLst>
                                      </p:cBhvr>
                                      <p:to>
                                        <p:strVal val="visible"/>
                                      </p:to>
                                    </p:set>
                                    <p:animEffect transition="in" filter="wheel(4)">
                                      <p:cBhvr>
                                        <p:cTn id="44" dur="2000"/>
                                        <p:tgtEl>
                                          <p:spTgt spid="9218"/>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 calcmode="lin" valueType="num">
                                      <p:cBhvr additive="base">
                                        <p:cTn id="4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P spid="1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256584" cy="6192688"/>
          </a:xfrm>
          <a:gradFill>
            <a:gsLst>
              <a:gs pos="71000">
                <a:srgbClr val="E6DCAC"/>
              </a:gs>
              <a:gs pos="12000">
                <a:srgbClr val="E6D78A"/>
              </a:gs>
              <a:gs pos="30000">
                <a:srgbClr val="C7AC4C"/>
              </a:gs>
              <a:gs pos="45000">
                <a:srgbClr val="E6D78A"/>
              </a:gs>
              <a:gs pos="77000">
                <a:srgbClr val="C7AC4C"/>
              </a:gs>
              <a:gs pos="100000">
                <a:srgbClr val="E6DCAC"/>
              </a:gs>
            </a:gsLst>
            <a:lin ang="5400000" scaled="0"/>
          </a:gradFill>
        </p:spPr>
        <p:txBody>
          <a:bodyPr/>
          <a:lstStyle/>
          <a:p>
            <a:pPr algn="ctr">
              <a:buNone/>
            </a:pPr>
            <a:r>
              <a:rPr lang="es-CO" dirty="0" smtClean="0">
                <a:solidFill>
                  <a:srgbClr val="FF0000"/>
                </a:solidFill>
              </a:rPr>
              <a:t>   </a:t>
            </a:r>
            <a:r>
              <a:rPr lang="es-CO" sz="4000" dirty="0" smtClean="0">
                <a:solidFill>
                  <a:srgbClr val="FF0000"/>
                </a:solidFill>
              </a:rPr>
              <a:t>Juan 17:23.23</a:t>
            </a:r>
            <a:r>
              <a:rPr lang="es-CO" sz="4000" dirty="0" smtClean="0">
                <a:solidFill>
                  <a:srgbClr val="FF0000"/>
                </a:solidFill>
              </a:rPr>
              <a:t>. </a:t>
            </a:r>
            <a:r>
              <a:rPr lang="es-CO" sz="4000" dirty="0" smtClean="0"/>
              <a:t> “Yo en ellos, y tú en mí, para que sean perfectos en unidad, para que el mundo conozca que tú me enviaste, y que los has amado a ellos como también a mí me has amado”. </a:t>
            </a:r>
          </a:p>
          <a:p>
            <a:endParaRPr lang="es-CO" dirty="0"/>
          </a:p>
        </p:txBody>
      </p:sp>
      <p:pic>
        <p:nvPicPr>
          <p:cNvPr id="4" name="Picture 6" descr="http://t3.gstatic.com/images?q=tbn:ANd9GcS-GR1W3KX4AuzIlMK53o6GCnmQiCdjknJZegTxEt9m5l219MOB"/>
          <p:cNvPicPr>
            <a:picLocks noChangeAspect="1" noChangeArrowheads="1"/>
          </p:cNvPicPr>
          <p:nvPr/>
        </p:nvPicPr>
        <p:blipFill>
          <a:blip r:embed="rId2" cstate="print"/>
          <a:srcRect/>
          <a:stretch>
            <a:fillRect/>
          </a:stretch>
        </p:blipFill>
        <p:spPr bwMode="auto">
          <a:xfrm>
            <a:off x="5724128" y="404664"/>
            <a:ext cx="3096344" cy="3888432"/>
          </a:xfrm>
          <a:prstGeom prst="rect">
            <a:avLst/>
          </a:prstGeom>
          <a:noFill/>
        </p:spPr>
      </p:pic>
      <p:sp>
        <p:nvSpPr>
          <p:cNvPr id="5" name="4 Rectángulo"/>
          <p:cNvSpPr/>
          <p:nvPr/>
        </p:nvSpPr>
        <p:spPr>
          <a:xfrm>
            <a:off x="5652120" y="4509120"/>
            <a:ext cx="3312368" cy="1938992"/>
          </a:xfrm>
          <a:prstGeom prst="rect">
            <a:avLst/>
          </a:prstGeom>
        </p:spPr>
        <p:txBody>
          <a:bodyPr wrap="square">
            <a:spAutoFit/>
          </a:bodyPr>
          <a:lstStyle/>
          <a:p>
            <a:pPr algn="ctr">
              <a:buNone/>
            </a:pPr>
            <a:r>
              <a:rPr lang="es-CO" sz="2400" b="1" dirty="0" smtClean="0">
                <a:solidFill>
                  <a:srgbClr val="FF0000"/>
                </a:solidFill>
              </a:rPr>
              <a:t> Observe la imagen. Es como si Jesús le dijese: “Si quieres ser mi </a:t>
            </a:r>
            <a:r>
              <a:rPr lang="es-CO" sz="2400" b="1" dirty="0" smtClean="0">
                <a:solidFill>
                  <a:srgbClr val="FF0000"/>
                </a:solidFill>
              </a:rPr>
              <a:t>discípulo, </a:t>
            </a:r>
            <a:r>
              <a:rPr lang="es-CO" sz="2400" b="1" dirty="0" smtClean="0">
                <a:solidFill>
                  <a:srgbClr val="FF0000"/>
                </a:solidFill>
              </a:rPr>
              <a:t>tienes que dejar tu </a:t>
            </a:r>
            <a:r>
              <a:rPr lang="es-CO" sz="2400" b="1" dirty="0" smtClean="0">
                <a:solidFill>
                  <a:srgbClr val="FF0000"/>
                </a:solidFill>
              </a:rPr>
              <a:t>maletín”. </a:t>
            </a:r>
            <a:endParaRPr lang="es-CO" sz="2400" b="1" dirty="0" smtClean="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448272"/>
          </a:xfrm>
        </p:spPr>
        <p:txBody>
          <a:bodyPr>
            <a:normAutofit/>
          </a:bodyPr>
          <a:lstStyle/>
          <a:p>
            <a:pPr>
              <a:buNone/>
            </a:pPr>
            <a:r>
              <a:rPr lang="es-CO" dirty="0" smtClean="0">
                <a:solidFill>
                  <a:srgbClr val="FF0000"/>
                </a:solidFill>
              </a:rPr>
              <a:t>    </a:t>
            </a:r>
            <a:endParaRPr lang="es-CO" dirty="0" smtClean="0"/>
          </a:p>
        </p:txBody>
      </p:sp>
      <p:sp>
        <p:nvSpPr>
          <p:cNvPr id="4" name="3 Rectángulo"/>
          <p:cNvSpPr/>
          <p:nvPr/>
        </p:nvSpPr>
        <p:spPr>
          <a:xfrm>
            <a:off x="251520" y="332656"/>
            <a:ext cx="5400600" cy="2862322"/>
          </a:xfrm>
          <a:prstGeom prst="rect">
            <a:avLst/>
          </a:prstGeom>
          <a:solidFill>
            <a:srgbClr val="FFC000"/>
          </a:solidFill>
        </p:spPr>
        <p:txBody>
          <a:bodyPr wrap="square">
            <a:spAutoFit/>
          </a:bodyPr>
          <a:lstStyle/>
          <a:p>
            <a:pPr algn="ctr">
              <a:buNone/>
            </a:pPr>
            <a:r>
              <a:rPr lang="es-CO" sz="3600" dirty="0" smtClean="0"/>
              <a:t>Sólo puede efectuarse el crecimiento hacia la perfección cuando el creyente permanece en Cristo. Extraido de C.B.A</a:t>
            </a:r>
            <a:r>
              <a:rPr lang="es-CO" sz="3600" dirty="0" smtClean="0"/>
              <a:t>.</a:t>
            </a:r>
            <a:endParaRPr lang="es-CO" sz="3600" dirty="0" smtClean="0"/>
          </a:p>
        </p:txBody>
      </p:sp>
      <p:pic>
        <p:nvPicPr>
          <p:cNvPr id="8202" name="Picture 10" descr="http://t0.gstatic.com/images?q=tbn:ANd9GcSsI-6RMK-CBbLv_-Hm_pQciT9pMsXJJFpz9-RKFMTv2wbLl0JD4RSBhtDP"/>
          <p:cNvPicPr>
            <a:picLocks noChangeAspect="1" noChangeArrowheads="1"/>
          </p:cNvPicPr>
          <p:nvPr/>
        </p:nvPicPr>
        <p:blipFill>
          <a:blip r:embed="rId2" cstate="print"/>
          <a:srcRect/>
          <a:stretch>
            <a:fillRect/>
          </a:stretch>
        </p:blipFill>
        <p:spPr bwMode="auto">
          <a:xfrm>
            <a:off x="5940152" y="260648"/>
            <a:ext cx="2880320" cy="1809751"/>
          </a:xfrm>
          <a:prstGeom prst="rect">
            <a:avLst/>
          </a:prstGeom>
          <a:noFill/>
        </p:spPr>
      </p:pic>
      <p:pic>
        <p:nvPicPr>
          <p:cNvPr id="8204" name="Picture 12" descr="http://t3.gstatic.com/images?q=tbn:ANd9GcSh4OJOYP8zSxa0TZ8IOs5XUXtq3gmV2Extdji_bYfZeesENoqK"/>
          <p:cNvPicPr>
            <a:picLocks noChangeAspect="1" noChangeArrowheads="1"/>
          </p:cNvPicPr>
          <p:nvPr/>
        </p:nvPicPr>
        <p:blipFill>
          <a:blip r:embed="rId3" cstate="print"/>
          <a:srcRect/>
          <a:stretch>
            <a:fillRect/>
          </a:stretch>
        </p:blipFill>
        <p:spPr bwMode="auto">
          <a:xfrm>
            <a:off x="5868144" y="2276872"/>
            <a:ext cx="3275856" cy="1800200"/>
          </a:xfrm>
          <a:prstGeom prst="rect">
            <a:avLst/>
          </a:prstGeom>
          <a:noFill/>
        </p:spPr>
      </p:pic>
      <p:pic>
        <p:nvPicPr>
          <p:cNvPr id="8206" name="Picture 14" descr="http://t2.gstatic.com/images?q=tbn:ANd9GcQTi3_Xv78Mcr6jNcpFsHeUxgrUIx7QGSsKEP6FThrfQAmqZb1xZXA3_djh"/>
          <p:cNvPicPr>
            <a:picLocks noChangeAspect="1" noChangeArrowheads="1"/>
          </p:cNvPicPr>
          <p:nvPr/>
        </p:nvPicPr>
        <p:blipFill>
          <a:blip r:embed="rId4" cstate="print"/>
          <a:srcRect/>
          <a:stretch>
            <a:fillRect/>
          </a:stretch>
        </p:blipFill>
        <p:spPr bwMode="auto">
          <a:xfrm>
            <a:off x="0" y="3429000"/>
            <a:ext cx="3131840" cy="3168352"/>
          </a:xfrm>
          <a:prstGeom prst="rect">
            <a:avLst/>
          </a:prstGeom>
          <a:noFill/>
        </p:spPr>
      </p:pic>
      <p:sp>
        <p:nvSpPr>
          <p:cNvPr id="11" name="10 Rectángulo"/>
          <p:cNvSpPr/>
          <p:nvPr/>
        </p:nvSpPr>
        <p:spPr>
          <a:xfrm>
            <a:off x="3275856" y="4293096"/>
            <a:ext cx="5616624" cy="2308324"/>
          </a:xfrm>
          <a:prstGeom prst="rect">
            <a:avLst/>
          </a:prstGeom>
          <a:solidFill>
            <a:srgbClr val="FFC000"/>
          </a:solidFill>
        </p:spPr>
        <p:txBody>
          <a:bodyPr wrap="square">
            <a:spAutoFit/>
          </a:bodyPr>
          <a:lstStyle/>
          <a:p>
            <a:pPr algn="ctr">
              <a:buNone/>
            </a:pPr>
            <a:r>
              <a:rPr lang="es-CO" sz="2400" dirty="0" smtClean="0"/>
              <a:t>Observe la cadena: El Padre en Cristo y Cristo en nosotros. Por tanto, si usted quiere tener éxito en la vida cristiana, el secreto está en que permanezca unido a Cristo</a:t>
            </a:r>
            <a:r>
              <a:rPr lang="es-CO" sz="2400" dirty="0" smtClean="0"/>
              <a:t>. De lo contario será un cristiano fracasado. </a:t>
            </a:r>
            <a:endParaRPr lang="es-CO"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8204"/>
                                        </p:tgtEl>
                                        <p:attrNameLst>
                                          <p:attrName>style.visibility</p:attrName>
                                        </p:attrNameLst>
                                      </p:cBhvr>
                                      <p:to>
                                        <p:strVal val="visible"/>
                                      </p:to>
                                    </p:set>
                                    <p:anim to="" calcmode="lin" valueType="num">
                                      <p:cBhvr>
                                        <p:cTn id="7" dur="1" fill="hold"/>
                                        <p:tgtEl>
                                          <p:spTgt spid="820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
                                        <p:tgtEl>
                                          <p:spTgt spid="11"/>
                                        </p:tgtEl>
                                      </p:cBhvr>
                                    </p:animEffect>
                                    <p:anim calcmode="lin" valueType="num">
                                      <p:cBhvr>
                                        <p:cTn id="13" dur="400" fill="hold"/>
                                        <p:tgtEl>
                                          <p:spTgt spid="11"/>
                                        </p:tgtEl>
                                        <p:attrNameLst>
                                          <p:attrName>ppt_x</p:attrName>
                                        </p:attrNameLst>
                                      </p:cBhvr>
                                      <p:tavLst>
                                        <p:tav tm="0">
                                          <p:val>
                                            <p:strVal val="#ppt_x"/>
                                          </p:val>
                                        </p:tav>
                                        <p:tav tm="100000">
                                          <p:val>
                                            <p:strVal val="#ppt_x"/>
                                          </p:val>
                                        </p:tav>
                                      </p:tavLst>
                                    </p:anim>
                                    <p:anim calcmode="lin" valueType="num">
                                      <p:cBhvr>
                                        <p:cTn id="14" dur="400" fill="hold"/>
                                        <p:tgtEl>
                                          <p:spTgt spid="11"/>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11"/>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11"/>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nodeType="clickEffect">
                                  <p:stCondLst>
                                    <p:cond delay="0"/>
                                  </p:stCondLst>
                                  <p:childTnLst>
                                    <p:set>
                                      <p:cBhvr>
                                        <p:cTn id="20" dur="1" fill="hold">
                                          <p:stCondLst>
                                            <p:cond delay="0"/>
                                          </p:stCondLst>
                                        </p:cTn>
                                        <p:tgtEl>
                                          <p:spTgt spid="8206"/>
                                        </p:tgtEl>
                                        <p:attrNameLst>
                                          <p:attrName>style.visibility</p:attrName>
                                        </p:attrNameLst>
                                      </p:cBhvr>
                                      <p:to>
                                        <p:strVal val="visible"/>
                                      </p:to>
                                    </p:set>
                                    <p:animEffect transition="in" filter="fade">
                                      <p:cBhvr>
                                        <p:cTn id="21" dur="100"/>
                                        <p:tgtEl>
                                          <p:spTgt spid="8206"/>
                                        </p:tgtEl>
                                      </p:cBhvr>
                                    </p:animEffect>
                                    <p:anim calcmode="lin" valueType="num">
                                      <p:cBhvr>
                                        <p:cTn id="22" dur="400" fill="hold"/>
                                        <p:tgtEl>
                                          <p:spTgt spid="8206"/>
                                        </p:tgtEl>
                                        <p:attrNameLst>
                                          <p:attrName>ppt_x</p:attrName>
                                        </p:attrNameLst>
                                      </p:cBhvr>
                                      <p:tavLst>
                                        <p:tav tm="0">
                                          <p:val>
                                            <p:strVal val="#ppt_x"/>
                                          </p:val>
                                        </p:tav>
                                        <p:tav tm="100000">
                                          <p:val>
                                            <p:strVal val="#ppt_x"/>
                                          </p:val>
                                        </p:tav>
                                      </p:tavLst>
                                    </p:anim>
                                    <p:anim calcmode="lin" valueType="num">
                                      <p:cBhvr>
                                        <p:cTn id="23" dur="400" fill="hold"/>
                                        <p:tgtEl>
                                          <p:spTgt spid="8206"/>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820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820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7" name="26 Conector recto"/>
          <p:cNvCxnSpPr/>
          <p:nvPr/>
        </p:nvCxnSpPr>
        <p:spPr>
          <a:xfrm rot="16200000" flipH="1">
            <a:off x="6948264" y="2636912"/>
            <a:ext cx="792088" cy="504056"/>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42 Conector recto"/>
          <p:cNvCxnSpPr/>
          <p:nvPr/>
        </p:nvCxnSpPr>
        <p:spPr>
          <a:xfrm>
            <a:off x="6372200" y="3284984"/>
            <a:ext cx="122413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51 Conector recto"/>
          <p:cNvCxnSpPr/>
          <p:nvPr/>
        </p:nvCxnSpPr>
        <p:spPr>
          <a:xfrm rot="16200000" flipH="1">
            <a:off x="7092280" y="3356992"/>
            <a:ext cx="720080" cy="720080"/>
          </a:xfrm>
          <a:prstGeom prst="line">
            <a:avLst/>
          </a:prstGeom>
        </p:spPr>
        <p:style>
          <a:lnRef idx="1">
            <a:schemeClr val="accent1"/>
          </a:lnRef>
          <a:fillRef idx="0">
            <a:schemeClr val="accent1"/>
          </a:fillRef>
          <a:effectRef idx="0">
            <a:schemeClr val="accent1"/>
          </a:effectRef>
          <a:fontRef idx="minor">
            <a:schemeClr val="tx1"/>
          </a:fontRef>
        </p:style>
      </p:cxnSp>
      <p:cxnSp>
        <p:nvCxnSpPr>
          <p:cNvPr id="57" name="56 Conector recto"/>
          <p:cNvCxnSpPr/>
          <p:nvPr/>
        </p:nvCxnSpPr>
        <p:spPr>
          <a:xfrm rot="5400000">
            <a:off x="6264188" y="3392996"/>
            <a:ext cx="792088" cy="720080"/>
          </a:xfrm>
          <a:prstGeom prst="line">
            <a:avLst/>
          </a:prstGeom>
        </p:spPr>
        <p:style>
          <a:lnRef idx="1">
            <a:schemeClr val="accent1"/>
          </a:lnRef>
          <a:fillRef idx="0">
            <a:schemeClr val="accent1"/>
          </a:fillRef>
          <a:effectRef idx="0">
            <a:schemeClr val="accent1"/>
          </a:effectRef>
          <a:fontRef idx="minor">
            <a:schemeClr val="tx1"/>
          </a:fontRef>
        </p:style>
      </p:cxnSp>
      <p:cxnSp>
        <p:nvCxnSpPr>
          <p:cNvPr id="60" name="59 Conector recto"/>
          <p:cNvCxnSpPr/>
          <p:nvPr/>
        </p:nvCxnSpPr>
        <p:spPr>
          <a:xfrm>
            <a:off x="6300192" y="4149080"/>
            <a:ext cx="15121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9" name="68 Conector recto"/>
          <p:cNvCxnSpPr/>
          <p:nvPr/>
        </p:nvCxnSpPr>
        <p:spPr>
          <a:xfrm rot="5400000">
            <a:off x="6768244" y="4617132"/>
            <a:ext cx="93610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73 Conector recto"/>
          <p:cNvCxnSpPr/>
          <p:nvPr/>
        </p:nvCxnSpPr>
        <p:spPr>
          <a:xfrm rot="5400000">
            <a:off x="6480212" y="4617132"/>
            <a:ext cx="93610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1" name="80 Conector recto"/>
          <p:cNvCxnSpPr/>
          <p:nvPr/>
        </p:nvCxnSpPr>
        <p:spPr>
          <a:xfrm rot="5400000">
            <a:off x="6300192" y="2564904"/>
            <a:ext cx="792088" cy="648072"/>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88 Conector recto"/>
          <p:cNvCxnSpPr/>
          <p:nvPr/>
        </p:nvCxnSpPr>
        <p:spPr>
          <a:xfrm>
            <a:off x="6732240" y="2492896"/>
            <a:ext cx="79208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8" name="97 Conector recto"/>
          <p:cNvCxnSpPr/>
          <p:nvPr/>
        </p:nvCxnSpPr>
        <p:spPr>
          <a:xfrm rot="16200000" flipH="1">
            <a:off x="6948264" y="1916832"/>
            <a:ext cx="648072" cy="504056"/>
          </a:xfrm>
          <a:prstGeom prst="line">
            <a:avLst/>
          </a:prstGeom>
        </p:spPr>
        <p:style>
          <a:lnRef idx="1">
            <a:schemeClr val="accent1"/>
          </a:lnRef>
          <a:fillRef idx="0">
            <a:schemeClr val="accent1"/>
          </a:fillRef>
          <a:effectRef idx="0">
            <a:schemeClr val="accent1"/>
          </a:effectRef>
          <a:fontRef idx="minor">
            <a:schemeClr val="tx1"/>
          </a:fontRef>
        </p:style>
      </p:cxnSp>
      <p:cxnSp>
        <p:nvCxnSpPr>
          <p:cNvPr id="102" name="101 Conector recto"/>
          <p:cNvCxnSpPr>
            <a:endCxn id="120" idx="1"/>
          </p:cNvCxnSpPr>
          <p:nvPr/>
        </p:nvCxnSpPr>
        <p:spPr>
          <a:xfrm rot="5400000">
            <a:off x="6372201" y="1911779"/>
            <a:ext cx="715027" cy="581117"/>
          </a:xfrm>
          <a:prstGeom prst="line">
            <a:avLst/>
          </a:prstGeom>
        </p:spPr>
        <p:style>
          <a:lnRef idx="1">
            <a:schemeClr val="accent1"/>
          </a:lnRef>
          <a:fillRef idx="0">
            <a:schemeClr val="accent1"/>
          </a:fillRef>
          <a:effectRef idx="0">
            <a:schemeClr val="accent1"/>
          </a:effectRef>
          <a:fontRef idx="minor">
            <a:schemeClr val="tx1"/>
          </a:fontRef>
        </p:style>
      </p:cxnSp>
      <p:sp>
        <p:nvSpPr>
          <p:cNvPr id="117" name="116 Conector"/>
          <p:cNvSpPr/>
          <p:nvPr/>
        </p:nvSpPr>
        <p:spPr>
          <a:xfrm>
            <a:off x="6228184" y="4077072"/>
            <a:ext cx="457200" cy="45720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18" name="117 Conector"/>
          <p:cNvSpPr/>
          <p:nvPr/>
        </p:nvSpPr>
        <p:spPr>
          <a:xfrm>
            <a:off x="7380312" y="3284984"/>
            <a:ext cx="457200" cy="52920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20" name="119 Conector"/>
          <p:cNvSpPr/>
          <p:nvPr/>
        </p:nvSpPr>
        <p:spPr>
          <a:xfrm>
            <a:off x="6372200" y="2492896"/>
            <a:ext cx="457200" cy="45720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3" name="22 Título"/>
          <p:cNvSpPr>
            <a:spLocks noGrp="1"/>
          </p:cNvSpPr>
          <p:nvPr>
            <p:ph type="title"/>
          </p:nvPr>
        </p:nvSpPr>
        <p:spPr/>
        <p:txBody>
          <a:bodyPr>
            <a:normAutofit/>
          </a:bodyPr>
          <a:lstStyle/>
          <a:p>
            <a:r>
              <a:rPr lang="es-CO" b="1" dirty="0" smtClean="0">
                <a:latin typeface="Agency FB" pitchFamily="34" charset="0"/>
              </a:rPr>
              <a:t>¿Como se obtiene este crecimiento?</a:t>
            </a:r>
            <a:endParaRPr lang="es-CO" b="1" dirty="0">
              <a:latin typeface="Agency FB" pitchFamily="34" charset="0"/>
            </a:endParaRPr>
          </a:p>
        </p:txBody>
      </p:sp>
      <p:sp>
        <p:nvSpPr>
          <p:cNvPr id="26" name="25 Marcador de contenido"/>
          <p:cNvSpPr>
            <a:spLocks noGrp="1"/>
          </p:cNvSpPr>
          <p:nvPr>
            <p:ph idx="1"/>
          </p:nvPr>
        </p:nvSpPr>
        <p:spPr>
          <a:xfrm>
            <a:off x="457200" y="1600201"/>
            <a:ext cx="2170584" cy="2620888"/>
          </a:xfrm>
        </p:spPr>
        <p:txBody>
          <a:bodyPr>
            <a:normAutofit fontScale="77500" lnSpcReduction="20000"/>
          </a:bodyPr>
          <a:lstStyle/>
          <a:p>
            <a:pPr algn="ctr">
              <a:buNone/>
            </a:pPr>
            <a:r>
              <a:rPr lang="es-CO" sz="2400" dirty="0" smtClean="0"/>
              <a:t>     </a:t>
            </a:r>
            <a:r>
              <a:rPr lang="es-CO" sz="2400" b="1" dirty="0" smtClean="0">
                <a:solidFill>
                  <a:srgbClr val="FF0000"/>
                </a:solidFill>
              </a:rPr>
              <a:t> El secreto está en la oración y el estudio de la Biblia.</a:t>
            </a:r>
          </a:p>
          <a:p>
            <a:pPr algn="ctr">
              <a:buNone/>
            </a:pPr>
            <a:r>
              <a:rPr lang="es-CO" sz="2400" b="1" dirty="0" smtClean="0">
                <a:solidFill>
                  <a:srgbClr val="FF0000"/>
                </a:solidFill>
              </a:rPr>
              <a:t>     Cada vez que usted se consagra más a Dios, su carácter va cambiando poco a poco.</a:t>
            </a:r>
            <a:endParaRPr lang="es-CO" sz="2400" b="1" dirty="0">
              <a:solidFill>
                <a:srgbClr val="FF0000"/>
              </a:solidFill>
            </a:endParaRPr>
          </a:p>
        </p:txBody>
      </p:sp>
      <p:pic>
        <p:nvPicPr>
          <p:cNvPr id="1026" name="Picture 2" descr="http://t0.gstatic.com/images?q=tbn:ANd9GcQcNIV8QjrNoZKm2zk8SxU-8RqtqTpTKGHHea-4Nk7M29UsNf_Z"/>
          <p:cNvPicPr>
            <a:picLocks noChangeAspect="1" noChangeArrowheads="1"/>
          </p:cNvPicPr>
          <p:nvPr/>
        </p:nvPicPr>
        <p:blipFill>
          <a:blip r:embed="rId2" cstate="print"/>
          <a:srcRect/>
          <a:stretch>
            <a:fillRect/>
          </a:stretch>
        </p:blipFill>
        <p:spPr bwMode="auto">
          <a:xfrm>
            <a:off x="467544" y="4365104"/>
            <a:ext cx="2232247" cy="1743076"/>
          </a:xfrm>
          <a:prstGeom prst="rect">
            <a:avLst/>
          </a:prstGeom>
          <a:noFill/>
        </p:spPr>
      </p:pic>
      <p:sp>
        <p:nvSpPr>
          <p:cNvPr id="28" name="27 Rectángulo"/>
          <p:cNvSpPr/>
          <p:nvPr/>
        </p:nvSpPr>
        <p:spPr>
          <a:xfrm>
            <a:off x="2843808" y="4365104"/>
            <a:ext cx="1584176" cy="1754326"/>
          </a:xfrm>
          <a:prstGeom prst="rect">
            <a:avLst/>
          </a:prstGeom>
        </p:spPr>
        <p:txBody>
          <a:bodyPr wrap="square">
            <a:spAutoFit/>
          </a:bodyPr>
          <a:lstStyle/>
          <a:p>
            <a:pPr algn="ctr"/>
            <a:r>
              <a:rPr lang="es-CO" b="1" dirty="0" smtClean="0">
                <a:solidFill>
                  <a:srgbClr val="002060"/>
                </a:solidFill>
              </a:rPr>
              <a:t> Primer fruto es la presencia de Cristo en usted, y su vida comienza a crecer.</a:t>
            </a:r>
            <a:endParaRPr lang="es-CO" b="1" dirty="0">
              <a:solidFill>
                <a:srgbClr val="002060"/>
              </a:solidFill>
            </a:endParaRPr>
          </a:p>
        </p:txBody>
      </p:sp>
      <p:cxnSp>
        <p:nvCxnSpPr>
          <p:cNvPr id="30" name="29 Conector recto de flecha"/>
          <p:cNvCxnSpPr/>
          <p:nvPr/>
        </p:nvCxnSpPr>
        <p:spPr>
          <a:xfrm flipV="1">
            <a:off x="4427984" y="4293096"/>
            <a:ext cx="1656184" cy="2880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4" name="33 Rectángulo"/>
          <p:cNvSpPr/>
          <p:nvPr/>
        </p:nvSpPr>
        <p:spPr>
          <a:xfrm>
            <a:off x="7812360" y="1340768"/>
            <a:ext cx="1331640" cy="4524315"/>
          </a:xfrm>
          <a:prstGeom prst="rect">
            <a:avLst/>
          </a:prstGeom>
        </p:spPr>
        <p:txBody>
          <a:bodyPr wrap="square">
            <a:spAutoFit/>
          </a:bodyPr>
          <a:lstStyle/>
          <a:p>
            <a:pPr algn="ctr"/>
            <a:r>
              <a:rPr lang="es-CO" b="1" dirty="0" smtClean="0">
                <a:solidFill>
                  <a:srgbClr val="0070C0"/>
                </a:solidFill>
              </a:rPr>
              <a:t>Usted continúa orando y Su carácter sigue cambiando. Segundo fruto, Armonía. Ahora usted no ve defectos en sus hermanos sino cualidades</a:t>
            </a:r>
            <a:endParaRPr lang="es-CO" b="1" dirty="0">
              <a:solidFill>
                <a:srgbClr val="0070C0"/>
              </a:solidFill>
            </a:endParaRPr>
          </a:p>
        </p:txBody>
      </p:sp>
      <p:cxnSp>
        <p:nvCxnSpPr>
          <p:cNvPr id="36" name="35 Conector recto de flecha"/>
          <p:cNvCxnSpPr/>
          <p:nvPr/>
        </p:nvCxnSpPr>
        <p:spPr>
          <a:xfrm rot="10800000">
            <a:off x="7956376" y="3501008"/>
            <a:ext cx="504056" cy="7200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7" name="46 Rectángulo"/>
          <p:cNvSpPr/>
          <p:nvPr/>
        </p:nvSpPr>
        <p:spPr>
          <a:xfrm>
            <a:off x="3203848" y="1484785"/>
            <a:ext cx="2160240" cy="2585323"/>
          </a:xfrm>
          <a:prstGeom prst="rect">
            <a:avLst/>
          </a:prstGeom>
        </p:spPr>
        <p:txBody>
          <a:bodyPr wrap="square">
            <a:spAutoFit/>
          </a:bodyPr>
          <a:lstStyle/>
          <a:p>
            <a:pPr algn="ctr"/>
            <a:r>
              <a:rPr lang="es-CO" b="1" dirty="0" smtClean="0">
                <a:solidFill>
                  <a:srgbClr val="7030A0"/>
                </a:solidFill>
              </a:rPr>
              <a:t>Entre tanto, usted sigue orando, con más fervor. Ahora aparece el fruto de la unidad, y como consecuencia usted acepta a sus hermanos tal como son.</a:t>
            </a:r>
            <a:endParaRPr lang="es-CO" b="1" dirty="0">
              <a:solidFill>
                <a:srgbClr val="7030A0"/>
              </a:solidFill>
            </a:endParaRPr>
          </a:p>
        </p:txBody>
      </p:sp>
      <p:cxnSp>
        <p:nvCxnSpPr>
          <p:cNvPr id="49" name="48 Conector recto de flecha"/>
          <p:cNvCxnSpPr/>
          <p:nvPr/>
        </p:nvCxnSpPr>
        <p:spPr>
          <a:xfrm>
            <a:off x="5220072" y="2708920"/>
            <a:ext cx="100811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heel(4)">
                                      <p:cBhvr>
                                        <p:cTn id="7" dur="20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7" presetClass="entr" presetSubtype="4" fill="hold" nodeType="clickEffect">
                                  <p:stCondLst>
                                    <p:cond delay="0"/>
                                  </p:stCondLst>
                                  <p:childTnLst>
                                    <p:set>
                                      <p:cBhvr>
                                        <p:cTn id="11" dur="1" fill="hold">
                                          <p:stCondLst>
                                            <p:cond delay="0"/>
                                          </p:stCondLst>
                                        </p:cTn>
                                        <p:tgtEl>
                                          <p:spTgt spid="26">
                                            <p:txEl>
                                              <p:pRg st="0" end="0"/>
                                            </p:txEl>
                                          </p:spTgt>
                                        </p:tgtEl>
                                        <p:attrNameLst>
                                          <p:attrName>style.visibility</p:attrName>
                                        </p:attrNameLst>
                                      </p:cBhvr>
                                      <p:to>
                                        <p:strVal val="visible"/>
                                      </p:to>
                                    </p:set>
                                    <p:anim calcmode="lin" valueType="num">
                                      <p:cBhvr additive="base">
                                        <p:cTn id="12" dur="5000" fill="hold"/>
                                        <p:tgtEl>
                                          <p:spTgt spid="26">
                                            <p:txEl>
                                              <p:pRg st="0" end="0"/>
                                            </p:txEl>
                                          </p:spTgt>
                                        </p:tgtEl>
                                        <p:attrNameLst>
                                          <p:attrName>ppt_x</p:attrName>
                                        </p:attrNameLst>
                                      </p:cBhvr>
                                      <p:tavLst>
                                        <p:tav tm="0">
                                          <p:val>
                                            <p:strVal val="#ppt_x"/>
                                          </p:val>
                                        </p:tav>
                                        <p:tav tm="100000">
                                          <p:val>
                                            <p:strVal val="#ppt_x"/>
                                          </p:val>
                                        </p:tav>
                                      </p:tavLst>
                                    </p:anim>
                                    <p:anim calcmode="lin" valueType="num">
                                      <p:cBhvr additive="base">
                                        <p:cTn id="13" dur="5000" fill="hold"/>
                                        <p:tgtEl>
                                          <p:spTgt spid="26">
                                            <p:txEl>
                                              <p:pRg st="0" end="0"/>
                                            </p:txEl>
                                          </p:spTgt>
                                        </p:tgtEl>
                                        <p:attrNameLst>
                                          <p:attrName>ppt_y</p:attrName>
                                        </p:attrNameLst>
                                      </p:cBhvr>
                                      <p:tavLst>
                                        <p:tav tm="0">
                                          <p:val>
                                            <p:strVal val="1+#ppt_h/2"/>
                                          </p:val>
                                        </p:tav>
                                        <p:tav tm="100000">
                                          <p:val>
                                            <p:strVal val="#ppt_y"/>
                                          </p:val>
                                        </p:tav>
                                      </p:tavLst>
                                    </p:anim>
                                  </p:childTnLst>
                                </p:cTn>
                              </p:par>
                              <p:par>
                                <p:cTn id="14" presetID="7" presetClass="entr" presetSubtype="4" fill="hold" nodeType="withEffect">
                                  <p:stCondLst>
                                    <p:cond delay="0"/>
                                  </p:stCondLst>
                                  <p:childTnLst>
                                    <p:set>
                                      <p:cBhvr>
                                        <p:cTn id="15" dur="1" fill="hold">
                                          <p:stCondLst>
                                            <p:cond delay="0"/>
                                          </p:stCondLst>
                                        </p:cTn>
                                        <p:tgtEl>
                                          <p:spTgt spid="26">
                                            <p:txEl>
                                              <p:pRg st="1" end="1"/>
                                            </p:txEl>
                                          </p:spTgt>
                                        </p:tgtEl>
                                        <p:attrNameLst>
                                          <p:attrName>style.visibility</p:attrName>
                                        </p:attrNameLst>
                                      </p:cBhvr>
                                      <p:to>
                                        <p:strVal val="visible"/>
                                      </p:to>
                                    </p:set>
                                    <p:anim calcmode="lin" valueType="num">
                                      <p:cBhvr additive="base">
                                        <p:cTn id="16" dur="5000" fill="hold"/>
                                        <p:tgtEl>
                                          <p:spTgt spid="26">
                                            <p:txEl>
                                              <p:pRg st="1" end="1"/>
                                            </p:txEl>
                                          </p:spTgt>
                                        </p:tgtEl>
                                        <p:attrNameLst>
                                          <p:attrName>ppt_x</p:attrName>
                                        </p:attrNameLst>
                                      </p:cBhvr>
                                      <p:tavLst>
                                        <p:tav tm="0">
                                          <p:val>
                                            <p:strVal val="#ppt_x"/>
                                          </p:val>
                                        </p:tav>
                                        <p:tav tm="100000">
                                          <p:val>
                                            <p:strVal val="#ppt_x"/>
                                          </p:val>
                                        </p:tav>
                                      </p:tavLst>
                                    </p:anim>
                                    <p:anim calcmode="lin" valueType="num">
                                      <p:cBhvr additive="base">
                                        <p:cTn id="17" dur="5000" fill="hold"/>
                                        <p:tgtEl>
                                          <p:spTgt spid="2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nodeType="clickEffect">
                                  <p:stCondLst>
                                    <p:cond delay="0"/>
                                  </p:stCondLst>
                                  <p:childTnLst>
                                    <p:set>
                                      <p:cBhvr>
                                        <p:cTn id="21" dur="1" fill="hold">
                                          <p:stCondLst>
                                            <p:cond delay="0"/>
                                          </p:stCondLst>
                                        </p:cTn>
                                        <p:tgtEl>
                                          <p:spTgt spid="74"/>
                                        </p:tgtEl>
                                        <p:attrNameLst>
                                          <p:attrName>style.visibility</p:attrName>
                                        </p:attrNameLst>
                                      </p:cBhvr>
                                      <p:to>
                                        <p:strVal val="visible"/>
                                      </p:to>
                                    </p:set>
                                    <p:animEffect transition="in" filter="wheel(4)">
                                      <p:cBhvr>
                                        <p:cTn id="22" dur="2000"/>
                                        <p:tgtEl>
                                          <p:spTgt spid="74"/>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nodeType="clickEffect">
                                  <p:stCondLst>
                                    <p:cond delay="0"/>
                                  </p:stCondLst>
                                  <p:childTnLst>
                                    <p:set>
                                      <p:cBhvr>
                                        <p:cTn id="26" dur="1" fill="hold">
                                          <p:stCondLst>
                                            <p:cond delay="0"/>
                                          </p:stCondLst>
                                        </p:cTn>
                                        <p:tgtEl>
                                          <p:spTgt spid="69"/>
                                        </p:tgtEl>
                                        <p:attrNameLst>
                                          <p:attrName>style.visibility</p:attrName>
                                        </p:attrNameLst>
                                      </p:cBhvr>
                                      <p:to>
                                        <p:strVal val="visible"/>
                                      </p:to>
                                    </p:set>
                                    <p:animEffect transition="in" filter="wheel(4)">
                                      <p:cBhvr>
                                        <p:cTn id="27" dur="2000"/>
                                        <p:tgtEl>
                                          <p:spTgt spid="69"/>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4" fill="hold" nodeType="clickEffect">
                                  <p:stCondLst>
                                    <p:cond delay="0"/>
                                  </p:stCondLst>
                                  <p:childTnLst>
                                    <p:set>
                                      <p:cBhvr>
                                        <p:cTn id="31" dur="1" fill="hold">
                                          <p:stCondLst>
                                            <p:cond delay="0"/>
                                          </p:stCondLst>
                                        </p:cTn>
                                        <p:tgtEl>
                                          <p:spTgt spid="60"/>
                                        </p:tgtEl>
                                        <p:attrNameLst>
                                          <p:attrName>style.visibility</p:attrName>
                                        </p:attrNameLst>
                                      </p:cBhvr>
                                      <p:to>
                                        <p:strVal val="visible"/>
                                      </p:to>
                                    </p:set>
                                    <p:animEffect transition="in" filter="wheel(4)">
                                      <p:cBhvr>
                                        <p:cTn id="32" dur="2000"/>
                                        <p:tgtEl>
                                          <p:spTgt spid="60"/>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4" fill="hold" nodeType="click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wheel(4)">
                                      <p:cBhvr>
                                        <p:cTn id="37" dur="2000"/>
                                        <p:tgtEl>
                                          <p:spTgt spid="52"/>
                                        </p:tgtEl>
                                      </p:cBhvr>
                                    </p:animEffect>
                                  </p:childTnLst>
                                </p:cTn>
                              </p:par>
                            </p:childTnLst>
                          </p:cTn>
                        </p:par>
                      </p:childTnLst>
                    </p:cTn>
                  </p:par>
                  <p:par>
                    <p:cTn id="38" fill="hold">
                      <p:stCondLst>
                        <p:cond delay="indefinite"/>
                      </p:stCondLst>
                      <p:childTnLst>
                        <p:par>
                          <p:cTn id="39" fill="hold">
                            <p:stCondLst>
                              <p:cond delay="0"/>
                            </p:stCondLst>
                            <p:childTnLst>
                              <p:par>
                                <p:cTn id="40" presetID="21" presetClass="entr" presetSubtype="4" fill="hold" nodeType="clickEffect">
                                  <p:stCondLst>
                                    <p:cond delay="0"/>
                                  </p:stCondLst>
                                  <p:childTnLst>
                                    <p:set>
                                      <p:cBhvr>
                                        <p:cTn id="41" dur="1" fill="hold">
                                          <p:stCondLst>
                                            <p:cond delay="0"/>
                                          </p:stCondLst>
                                        </p:cTn>
                                        <p:tgtEl>
                                          <p:spTgt spid="57"/>
                                        </p:tgtEl>
                                        <p:attrNameLst>
                                          <p:attrName>style.visibility</p:attrName>
                                        </p:attrNameLst>
                                      </p:cBhvr>
                                      <p:to>
                                        <p:strVal val="visible"/>
                                      </p:to>
                                    </p:set>
                                    <p:animEffect transition="in" filter="wheel(4)">
                                      <p:cBhvr>
                                        <p:cTn id="42" dur="2000"/>
                                        <p:tgtEl>
                                          <p:spTgt spid="57"/>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blinds(horizontal)">
                                      <p:cBhvr>
                                        <p:cTn id="47" dur="500"/>
                                        <p:tgtEl>
                                          <p:spTgt spid="28"/>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17"/>
                                        </p:tgtEl>
                                        <p:attrNameLst>
                                          <p:attrName>style.visibility</p:attrName>
                                        </p:attrNameLst>
                                      </p:cBhvr>
                                      <p:to>
                                        <p:strVal val="visible"/>
                                      </p:to>
                                    </p:set>
                                    <p:animEffect transition="in" filter="blinds(horizontal)">
                                      <p:cBhvr>
                                        <p:cTn id="52" dur="500"/>
                                        <p:tgtEl>
                                          <p:spTgt spid="117"/>
                                        </p:tgtEl>
                                      </p:cBhvr>
                                    </p:animEffect>
                                  </p:childTnLst>
                                </p:cTn>
                              </p:par>
                            </p:childTnLst>
                          </p:cTn>
                        </p:par>
                      </p:childTnLst>
                    </p:cTn>
                  </p:par>
                  <p:par>
                    <p:cTn id="53" fill="hold">
                      <p:stCondLst>
                        <p:cond delay="indefinite"/>
                      </p:stCondLst>
                      <p:childTnLst>
                        <p:par>
                          <p:cTn id="54" fill="hold">
                            <p:stCondLst>
                              <p:cond delay="0"/>
                            </p:stCondLst>
                            <p:childTnLst>
                              <p:par>
                                <p:cTn id="55" presetID="43" presetClass="entr" presetSubtype="0" fill="hold" nodeType="click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fade">
                                      <p:cBhvr>
                                        <p:cTn id="57" dur="100"/>
                                        <p:tgtEl>
                                          <p:spTgt spid="30"/>
                                        </p:tgtEl>
                                      </p:cBhvr>
                                    </p:animEffect>
                                    <p:anim calcmode="lin" valueType="num">
                                      <p:cBhvr>
                                        <p:cTn id="58" dur="400" fill="hold"/>
                                        <p:tgtEl>
                                          <p:spTgt spid="30"/>
                                        </p:tgtEl>
                                        <p:attrNameLst>
                                          <p:attrName>ppt_x</p:attrName>
                                        </p:attrNameLst>
                                      </p:cBhvr>
                                      <p:tavLst>
                                        <p:tav tm="0">
                                          <p:val>
                                            <p:strVal val="#ppt_x"/>
                                          </p:val>
                                        </p:tav>
                                        <p:tav tm="100000">
                                          <p:val>
                                            <p:strVal val="#ppt_x"/>
                                          </p:val>
                                        </p:tav>
                                      </p:tavLst>
                                    </p:anim>
                                    <p:anim calcmode="lin" valueType="num">
                                      <p:cBhvr>
                                        <p:cTn id="59" dur="400" fill="hold"/>
                                        <p:tgtEl>
                                          <p:spTgt spid="30"/>
                                        </p:tgtEl>
                                        <p:attrNameLst>
                                          <p:attrName>ppt_y</p:attrName>
                                        </p:attrNameLst>
                                      </p:cBhvr>
                                      <p:tavLst>
                                        <p:tav tm="0">
                                          <p:val>
                                            <p:strVal val="#ppt_y+0.31"/>
                                          </p:val>
                                        </p:tav>
                                        <p:tav tm="100000">
                                          <p:val>
                                            <p:strVal val="#ppt_y+0.31"/>
                                          </p:val>
                                        </p:tav>
                                      </p:tavLst>
                                    </p:anim>
                                    <p:anim calcmode="lin" valueType="num">
                                      <p:cBhvr>
                                        <p:cTn id="60" dur="600" decel="50000" fill="hold">
                                          <p:stCondLst>
                                            <p:cond delay="400"/>
                                          </p:stCondLst>
                                        </p:cTn>
                                        <p:tgtEl>
                                          <p:spTgt spid="3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1" dur="600" decel="50000" fill="hold">
                                          <p:stCondLst>
                                            <p:cond delay="400"/>
                                          </p:stCondLst>
                                        </p:cTn>
                                        <p:tgtEl>
                                          <p:spTgt spid="3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4" presetClass="entr" presetSubtype="0" fill="hold" grpId="0" nodeType="clickEffect">
                                  <p:stCondLst>
                                    <p:cond delay="0"/>
                                  </p:stCondLst>
                                  <p:childTnLst>
                                    <p:set>
                                      <p:cBhvr>
                                        <p:cTn id="65" dur="1" fill="hold">
                                          <p:stCondLst>
                                            <p:cond delay="0"/>
                                          </p:stCondLst>
                                        </p:cTn>
                                        <p:tgtEl>
                                          <p:spTgt spid="34"/>
                                        </p:tgtEl>
                                        <p:attrNameLst>
                                          <p:attrName>style.visibility</p:attrName>
                                        </p:attrNameLst>
                                      </p:cBhvr>
                                      <p:to>
                                        <p:strVal val="visible"/>
                                      </p:to>
                                    </p:set>
                                    <p:anim to="" calcmode="lin" valueType="num">
                                      <p:cBhvr>
                                        <p:cTn id="66" dur="1" fill="hold"/>
                                        <p:tgtEl>
                                          <p:spTgt spid="34"/>
                                        </p:tgtEl>
                                        <p:attrNameLst>
                                          <p:attrName/>
                                        </p:attrNameLst>
                                      </p:cBhvr>
                                    </p:anim>
                                  </p:childTnLst>
                                </p:cTn>
                              </p:par>
                            </p:childTnLst>
                          </p:cTn>
                        </p:par>
                      </p:childTnLst>
                    </p:cTn>
                  </p:par>
                  <p:par>
                    <p:cTn id="67" fill="hold">
                      <p:stCondLst>
                        <p:cond delay="indefinite"/>
                      </p:stCondLst>
                      <p:childTnLst>
                        <p:par>
                          <p:cTn id="68" fill="hold">
                            <p:stCondLst>
                              <p:cond delay="0"/>
                            </p:stCondLst>
                            <p:childTnLst>
                              <p:par>
                                <p:cTn id="69" presetID="24" presetClass="entr" presetSubtype="0" fill="hold" nodeType="clickEffect">
                                  <p:stCondLst>
                                    <p:cond delay="0"/>
                                  </p:stCondLst>
                                  <p:childTnLst>
                                    <p:set>
                                      <p:cBhvr>
                                        <p:cTn id="70" dur="1" fill="hold">
                                          <p:stCondLst>
                                            <p:cond delay="0"/>
                                          </p:stCondLst>
                                        </p:cTn>
                                        <p:tgtEl>
                                          <p:spTgt spid="43"/>
                                        </p:tgtEl>
                                        <p:attrNameLst>
                                          <p:attrName>style.visibility</p:attrName>
                                        </p:attrNameLst>
                                      </p:cBhvr>
                                      <p:to>
                                        <p:strVal val="visible"/>
                                      </p:to>
                                    </p:set>
                                    <p:anim to="" calcmode="lin" valueType="num">
                                      <p:cBhvr>
                                        <p:cTn id="71" dur="1" fill="hold"/>
                                        <p:tgtEl>
                                          <p:spTgt spid="43"/>
                                        </p:tgtEl>
                                        <p:attrNameLst>
                                          <p:attrName/>
                                        </p:attrNameLst>
                                      </p:cBhvr>
                                    </p:anim>
                                  </p:childTnLst>
                                </p:cTn>
                              </p:par>
                            </p:childTnLst>
                          </p:cTn>
                        </p:par>
                      </p:childTnLst>
                    </p:cTn>
                  </p:par>
                  <p:par>
                    <p:cTn id="72" fill="hold">
                      <p:stCondLst>
                        <p:cond delay="indefinite"/>
                      </p:stCondLst>
                      <p:childTnLst>
                        <p:par>
                          <p:cTn id="73" fill="hold">
                            <p:stCondLst>
                              <p:cond delay="0"/>
                            </p:stCondLst>
                            <p:childTnLst>
                              <p:par>
                                <p:cTn id="74" presetID="24" presetClass="entr" presetSubtype="0" fill="hold" nodeType="clickEffect">
                                  <p:stCondLst>
                                    <p:cond delay="0"/>
                                  </p:stCondLst>
                                  <p:childTnLst>
                                    <p:set>
                                      <p:cBhvr>
                                        <p:cTn id="75" dur="1" fill="hold">
                                          <p:stCondLst>
                                            <p:cond delay="0"/>
                                          </p:stCondLst>
                                        </p:cTn>
                                        <p:tgtEl>
                                          <p:spTgt spid="27"/>
                                        </p:tgtEl>
                                        <p:attrNameLst>
                                          <p:attrName>style.visibility</p:attrName>
                                        </p:attrNameLst>
                                      </p:cBhvr>
                                      <p:to>
                                        <p:strVal val="visible"/>
                                      </p:to>
                                    </p:set>
                                    <p:anim to="" calcmode="lin" valueType="num">
                                      <p:cBhvr>
                                        <p:cTn id="76" dur="1" fill="hold"/>
                                        <p:tgtEl>
                                          <p:spTgt spid="27"/>
                                        </p:tgtEl>
                                        <p:attrNameLst>
                                          <p:attrName/>
                                        </p:attrNameLst>
                                      </p:cBhvr>
                                    </p:anim>
                                  </p:childTnLst>
                                </p:cTn>
                              </p:par>
                            </p:childTnLst>
                          </p:cTn>
                        </p:par>
                      </p:childTnLst>
                    </p:cTn>
                  </p:par>
                  <p:par>
                    <p:cTn id="77" fill="hold">
                      <p:stCondLst>
                        <p:cond delay="indefinite"/>
                      </p:stCondLst>
                      <p:childTnLst>
                        <p:par>
                          <p:cTn id="78" fill="hold">
                            <p:stCondLst>
                              <p:cond delay="0"/>
                            </p:stCondLst>
                            <p:childTnLst>
                              <p:par>
                                <p:cTn id="79" presetID="24" presetClass="entr" presetSubtype="0" fill="hold" nodeType="clickEffect">
                                  <p:stCondLst>
                                    <p:cond delay="0"/>
                                  </p:stCondLst>
                                  <p:childTnLst>
                                    <p:set>
                                      <p:cBhvr>
                                        <p:cTn id="80" dur="1" fill="hold">
                                          <p:stCondLst>
                                            <p:cond delay="0"/>
                                          </p:stCondLst>
                                        </p:cTn>
                                        <p:tgtEl>
                                          <p:spTgt spid="81"/>
                                        </p:tgtEl>
                                        <p:attrNameLst>
                                          <p:attrName>style.visibility</p:attrName>
                                        </p:attrNameLst>
                                      </p:cBhvr>
                                      <p:to>
                                        <p:strVal val="visible"/>
                                      </p:to>
                                    </p:set>
                                    <p:anim to="" calcmode="lin" valueType="num">
                                      <p:cBhvr>
                                        <p:cTn id="81" dur="1" fill="hold"/>
                                        <p:tgtEl>
                                          <p:spTgt spid="81"/>
                                        </p:tgtEl>
                                        <p:attrNameLst>
                                          <p:attrName/>
                                        </p:attrNameLst>
                                      </p:cBhvr>
                                    </p:anim>
                                  </p:childTnLst>
                                </p:cTn>
                              </p:par>
                            </p:childTnLst>
                          </p:cTn>
                        </p:par>
                      </p:childTnLst>
                    </p:cTn>
                  </p:par>
                  <p:par>
                    <p:cTn id="82" fill="hold">
                      <p:stCondLst>
                        <p:cond delay="indefinite"/>
                      </p:stCondLst>
                      <p:childTnLst>
                        <p:par>
                          <p:cTn id="83" fill="hold">
                            <p:stCondLst>
                              <p:cond delay="0"/>
                            </p:stCondLst>
                            <p:childTnLst>
                              <p:par>
                                <p:cTn id="84" presetID="43" presetClass="entr" presetSubtype="0" fill="hold" grpId="0" nodeType="clickEffect">
                                  <p:stCondLst>
                                    <p:cond delay="0"/>
                                  </p:stCondLst>
                                  <p:childTnLst>
                                    <p:set>
                                      <p:cBhvr>
                                        <p:cTn id="85" dur="1" fill="hold">
                                          <p:stCondLst>
                                            <p:cond delay="0"/>
                                          </p:stCondLst>
                                        </p:cTn>
                                        <p:tgtEl>
                                          <p:spTgt spid="118"/>
                                        </p:tgtEl>
                                        <p:attrNameLst>
                                          <p:attrName>style.visibility</p:attrName>
                                        </p:attrNameLst>
                                      </p:cBhvr>
                                      <p:to>
                                        <p:strVal val="visible"/>
                                      </p:to>
                                    </p:set>
                                    <p:animEffect transition="in" filter="fade">
                                      <p:cBhvr>
                                        <p:cTn id="86" dur="100"/>
                                        <p:tgtEl>
                                          <p:spTgt spid="118"/>
                                        </p:tgtEl>
                                      </p:cBhvr>
                                    </p:animEffect>
                                    <p:anim calcmode="lin" valueType="num">
                                      <p:cBhvr>
                                        <p:cTn id="87" dur="400" fill="hold"/>
                                        <p:tgtEl>
                                          <p:spTgt spid="118"/>
                                        </p:tgtEl>
                                        <p:attrNameLst>
                                          <p:attrName>ppt_x</p:attrName>
                                        </p:attrNameLst>
                                      </p:cBhvr>
                                      <p:tavLst>
                                        <p:tav tm="0">
                                          <p:val>
                                            <p:strVal val="#ppt_x"/>
                                          </p:val>
                                        </p:tav>
                                        <p:tav tm="100000">
                                          <p:val>
                                            <p:strVal val="#ppt_x"/>
                                          </p:val>
                                        </p:tav>
                                      </p:tavLst>
                                    </p:anim>
                                    <p:anim calcmode="lin" valueType="num">
                                      <p:cBhvr>
                                        <p:cTn id="88" dur="400" fill="hold"/>
                                        <p:tgtEl>
                                          <p:spTgt spid="118"/>
                                        </p:tgtEl>
                                        <p:attrNameLst>
                                          <p:attrName>ppt_y</p:attrName>
                                        </p:attrNameLst>
                                      </p:cBhvr>
                                      <p:tavLst>
                                        <p:tav tm="0">
                                          <p:val>
                                            <p:strVal val="#ppt_y+0.31"/>
                                          </p:val>
                                        </p:tav>
                                        <p:tav tm="100000">
                                          <p:val>
                                            <p:strVal val="#ppt_y+0.31"/>
                                          </p:val>
                                        </p:tav>
                                      </p:tavLst>
                                    </p:anim>
                                    <p:anim calcmode="lin" valueType="num">
                                      <p:cBhvr>
                                        <p:cTn id="89" dur="600" decel="50000" fill="hold">
                                          <p:stCondLst>
                                            <p:cond delay="400"/>
                                          </p:stCondLst>
                                        </p:cTn>
                                        <p:tgtEl>
                                          <p:spTgt spid="11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90" dur="600" decel="50000" fill="hold">
                                          <p:stCondLst>
                                            <p:cond delay="400"/>
                                          </p:stCondLst>
                                        </p:cTn>
                                        <p:tgtEl>
                                          <p:spTgt spid="11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4" presetClass="entr" presetSubtype="0" fill="hold" nodeType="clickEffect">
                                  <p:stCondLst>
                                    <p:cond delay="0"/>
                                  </p:stCondLst>
                                  <p:childTnLst>
                                    <p:set>
                                      <p:cBhvr>
                                        <p:cTn id="94" dur="1" fill="hold">
                                          <p:stCondLst>
                                            <p:cond delay="0"/>
                                          </p:stCondLst>
                                        </p:cTn>
                                        <p:tgtEl>
                                          <p:spTgt spid="36"/>
                                        </p:tgtEl>
                                        <p:attrNameLst>
                                          <p:attrName>style.visibility</p:attrName>
                                        </p:attrNameLst>
                                      </p:cBhvr>
                                      <p:to>
                                        <p:strVal val="visible"/>
                                      </p:to>
                                    </p:set>
                                    <p:anim to="" calcmode="lin" valueType="num">
                                      <p:cBhvr>
                                        <p:cTn id="95" dur="1" fill="hold"/>
                                        <p:tgtEl>
                                          <p:spTgt spid="36"/>
                                        </p:tgtEl>
                                        <p:attrNameLst>
                                          <p:attrName/>
                                        </p:attrNameLst>
                                      </p:cBhvr>
                                    </p:anim>
                                  </p:childTnLst>
                                </p:cTn>
                              </p:par>
                            </p:childTnLst>
                          </p:cTn>
                        </p:par>
                      </p:childTnLst>
                    </p:cTn>
                  </p:par>
                  <p:par>
                    <p:cTn id="96" fill="hold">
                      <p:stCondLst>
                        <p:cond delay="indefinite"/>
                      </p:stCondLst>
                      <p:childTnLst>
                        <p:par>
                          <p:cTn id="97" fill="hold">
                            <p:stCondLst>
                              <p:cond delay="0"/>
                            </p:stCondLst>
                            <p:childTnLst>
                              <p:par>
                                <p:cTn id="98" presetID="24" presetClass="entr" presetSubtype="0" fill="hold" nodeType="clickEffect">
                                  <p:stCondLst>
                                    <p:cond delay="0"/>
                                  </p:stCondLst>
                                  <p:childTnLst>
                                    <p:set>
                                      <p:cBhvr>
                                        <p:cTn id="99" dur="1" fill="hold">
                                          <p:stCondLst>
                                            <p:cond delay="0"/>
                                          </p:stCondLst>
                                        </p:cTn>
                                        <p:tgtEl>
                                          <p:spTgt spid="89"/>
                                        </p:tgtEl>
                                        <p:attrNameLst>
                                          <p:attrName>style.visibility</p:attrName>
                                        </p:attrNameLst>
                                      </p:cBhvr>
                                      <p:to>
                                        <p:strVal val="visible"/>
                                      </p:to>
                                    </p:set>
                                    <p:anim to="" calcmode="lin" valueType="num">
                                      <p:cBhvr>
                                        <p:cTn id="100" dur="1" fill="hold"/>
                                        <p:tgtEl>
                                          <p:spTgt spid="89"/>
                                        </p:tgtEl>
                                        <p:attrNameLst>
                                          <p:attrName/>
                                        </p:attrNameLst>
                                      </p:cBhvr>
                                    </p:anim>
                                  </p:childTnLst>
                                </p:cTn>
                              </p:par>
                            </p:childTnLst>
                          </p:cTn>
                        </p:par>
                      </p:childTnLst>
                    </p:cTn>
                  </p:par>
                  <p:par>
                    <p:cTn id="101" fill="hold">
                      <p:stCondLst>
                        <p:cond delay="indefinite"/>
                      </p:stCondLst>
                      <p:childTnLst>
                        <p:par>
                          <p:cTn id="102" fill="hold">
                            <p:stCondLst>
                              <p:cond delay="0"/>
                            </p:stCondLst>
                            <p:childTnLst>
                              <p:par>
                                <p:cTn id="103" presetID="24" presetClass="entr" presetSubtype="0" fill="hold" nodeType="clickEffect">
                                  <p:stCondLst>
                                    <p:cond delay="0"/>
                                  </p:stCondLst>
                                  <p:childTnLst>
                                    <p:set>
                                      <p:cBhvr>
                                        <p:cTn id="104" dur="1" fill="hold">
                                          <p:stCondLst>
                                            <p:cond delay="0"/>
                                          </p:stCondLst>
                                        </p:cTn>
                                        <p:tgtEl>
                                          <p:spTgt spid="98"/>
                                        </p:tgtEl>
                                        <p:attrNameLst>
                                          <p:attrName>style.visibility</p:attrName>
                                        </p:attrNameLst>
                                      </p:cBhvr>
                                      <p:to>
                                        <p:strVal val="visible"/>
                                      </p:to>
                                    </p:set>
                                    <p:anim to="" calcmode="lin" valueType="num">
                                      <p:cBhvr>
                                        <p:cTn id="105" dur="1" fill="hold"/>
                                        <p:tgtEl>
                                          <p:spTgt spid="98"/>
                                        </p:tgtEl>
                                        <p:attrNameLst>
                                          <p:attrName/>
                                        </p:attrNameLst>
                                      </p:cBhvr>
                                    </p:anim>
                                  </p:childTnLst>
                                </p:cTn>
                              </p:par>
                            </p:childTnLst>
                          </p:cTn>
                        </p:par>
                      </p:childTnLst>
                    </p:cTn>
                  </p:par>
                  <p:par>
                    <p:cTn id="106" fill="hold">
                      <p:stCondLst>
                        <p:cond delay="indefinite"/>
                      </p:stCondLst>
                      <p:childTnLst>
                        <p:par>
                          <p:cTn id="107" fill="hold">
                            <p:stCondLst>
                              <p:cond delay="0"/>
                            </p:stCondLst>
                            <p:childTnLst>
                              <p:par>
                                <p:cTn id="108" presetID="24" presetClass="entr" presetSubtype="0" fill="hold" nodeType="clickEffect">
                                  <p:stCondLst>
                                    <p:cond delay="0"/>
                                  </p:stCondLst>
                                  <p:childTnLst>
                                    <p:set>
                                      <p:cBhvr>
                                        <p:cTn id="109" dur="1" fill="hold">
                                          <p:stCondLst>
                                            <p:cond delay="0"/>
                                          </p:stCondLst>
                                        </p:cTn>
                                        <p:tgtEl>
                                          <p:spTgt spid="102"/>
                                        </p:tgtEl>
                                        <p:attrNameLst>
                                          <p:attrName>style.visibility</p:attrName>
                                        </p:attrNameLst>
                                      </p:cBhvr>
                                      <p:to>
                                        <p:strVal val="visible"/>
                                      </p:to>
                                    </p:set>
                                    <p:anim to="" calcmode="lin" valueType="num">
                                      <p:cBhvr>
                                        <p:cTn id="110" dur="1" fill="hold"/>
                                        <p:tgtEl>
                                          <p:spTgt spid="102"/>
                                        </p:tgtEl>
                                        <p:attrNameLst>
                                          <p:attrName/>
                                        </p:attrNameLst>
                                      </p:cBhvr>
                                    </p:anim>
                                  </p:childTnLst>
                                </p:cTn>
                              </p:par>
                            </p:childTnLst>
                          </p:cTn>
                        </p:par>
                      </p:childTnLst>
                    </p:cTn>
                  </p:par>
                  <p:par>
                    <p:cTn id="111" fill="hold">
                      <p:stCondLst>
                        <p:cond delay="indefinite"/>
                      </p:stCondLst>
                      <p:childTnLst>
                        <p:par>
                          <p:cTn id="112" fill="hold">
                            <p:stCondLst>
                              <p:cond delay="0"/>
                            </p:stCondLst>
                            <p:childTnLst>
                              <p:par>
                                <p:cTn id="113" presetID="24" presetClass="entr" presetSubtype="0" fill="hold" grpId="0" nodeType="clickEffect">
                                  <p:stCondLst>
                                    <p:cond delay="0"/>
                                  </p:stCondLst>
                                  <p:childTnLst>
                                    <p:set>
                                      <p:cBhvr>
                                        <p:cTn id="114" dur="1" fill="hold">
                                          <p:stCondLst>
                                            <p:cond delay="0"/>
                                          </p:stCondLst>
                                        </p:cTn>
                                        <p:tgtEl>
                                          <p:spTgt spid="47"/>
                                        </p:tgtEl>
                                        <p:attrNameLst>
                                          <p:attrName>style.visibility</p:attrName>
                                        </p:attrNameLst>
                                      </p:cBhvr>
                                      <p:to>
                                        <p:strVal val="visible"/>
                                      </p:to>
                                    </p:set>
                                    <p:anim to="" calcmode="lin" valueType="num">
                                      <p:cBhvr>
                                        <p:cTn id="115" dur="1" fill="hold"/>
                                        <p:tgtEl>
                                          <p:spTgt spid="47"/>
                                        </p:tgtEl>
                                        <p:attrNameLst>
                                          <p:attrName/>
                                        </p:attrNameLst>
                                      </p:cBhvr>
                                    </p:anim>
                                  </p:childTnLst>
                                </p:cTn>
                              </p:par>
                            </p:childTnLst>
                          </p:cTn>
                        </p:par>
                      </p:childTnLst>
                    </p:cTn>
                  </p:par>
                  <p:par>
                    <p:cTn id="116" fill="hold">
                      <p:stCondLst>
                        <p:cond delay="indefinite"/>
                      </p:stCondLst>
                      <p:childTnLst>
                        <p:par>
                          <p:cTn id="117" fill="hold">
                            <p:stCondLst>
                              <p:cond delay="0"/>
                            </p:stCondLst>
                            <p:childTnLst>
                              <p:par>
                                <p:cTn id="118" presetID="53" presetClass="entr" presetSubtype="0" fill="hold" grpId="0" nodeType="clickEffect">
                                  <p:stCondLst>
                                    <p:cond delay="0"/>
                                  </p:stCondLst>
                                  <p:childTnLst>
                                    <p:set>
                                      <p:cBhvr>
                                        <p:cTn id="119" dur="1" fill="hold">
                                          <p:stCondLst>
                                            <p:cond delay="0"/>
                                          </p:stCondLst>
                                        </p:cTn>
                                        <p:tgtEl>
                                          <p:spTgt spid="120"/>
                                        </p:tgtEl>
                                        <p:attrNameLst>
                                          <p:attrName>style.visibility</p:attrName>
                                        </p:attrNameLst>
                                      </p:cBhvr>
                                      <p:to>
                                        <p:strVal val="visible"/>
                                      </p:to>
                                    </p:set>
                                    <p:anim calcmode="lin" valueType="num">
                                      <p:cBhvr>
                                        <p:cTn id="120" dur="500" fill="hold"/>
                                        <p:tgtEl>
                                          <p:spTgt spid="120"/>
                                        </p:tgtEl>
                                        <p:attrNameLst>
                                          <p:attrName>ppt_w</p:attrName>
                                        </p:attrNameLst>
                                      </p:cBhvr>
                                      <p:tavLst>
                                        <p:tav tm="0">
                                          <p:val>
                                            <p:fltVal val="0"/>
                                          </p:val>
                                        </p:tav>
                                        <p:tav tm="100000">
                                          <p:val>
                                            <p:strVal val="#ppt_w"/>
                                          </p:val>
                                        </p:tav>
                                      </p:tavLst>
                                    </p:anim>
                                    <p:anim calcmode="lin" valueType="num">
                                      <p:cBhvr>
                                        <p:cTn id="121" dur="500" fill="hold"/>
                                        <p:tgtEl>
                                          <p:spTgt spid="120"/>
                                        </p:tgtEl>
                                        <p:attrNameLst>
                                          <p:attrName>ppt_h</p:attrName>
                                        </p:attrNameLst>
                                      </p:cBhvr>
                                      <p:tavLst>
                                        <p:tav tm="0">
                                          <p:val>
                                            <p:fltVal val="0"/>
                                          </p:val>
                                        </p:tav>
                                        <p:tav tm="100000">
                                          <p:val>
                                            <p:strVal val="#ppt_h"/>
                                          </p:val>
                                        </p:tav>
                                      </p:tavLst>
                                    </p:anim>
                                    <p:animEffect transition="in" filter="fade">
                                      <p:cBhvr>
                                        <p:cTn id="122" dur="500"/>
                                        <p:tgtEl>
                                          <p:spTgt spid="120"/>
                                        </p:tgtEl>
                                      </p:cBhvr>
                                    </p:animEffect>
                                  </p:childTnLst>
                                </p:cTn>
                              </p:par>
                            </p:childTnLst>
                          </p:cTn>
                        </p:par>
                      </p:childTnLst>
                    </p:cTn>
                  </p:par>
                  <p:par>
                    <p:cTn id="123" fill="hold">
                      <p:stCondLst>
                        <p:cond delay="indefinite"/>
                      </p:stCondLst>
                      <p:childTnLst>
                        <p:par>
                          <p:cTn id="124" fill="hold">
                            <p:stCondLst>
                              <p:cond delay="0"/>
                            </p:stCondLst>
                            <p:childTnLst>
                              <p:par>
                                <p:cTn id="125" presetID="53" presetClass="entr" presetSubtype="0" fill="hold" nodeType="clickEffect">
                                  <p:stCondLst>
                                    <p:cond delay="0"/>
                                  </p:stCondLst>
                                  <p:childTnLst>
                                    <p:set>
                                      <p:cBhvr>
                                        <p:cTn id="126" dur="1" fill="hold">
                                          <p:stCondLst>
                                            <p:cond delay="0"/>
                                          </p:stCondLst>
                                        </p:cTn>
                                        <p:tgtEl>
                                          <p:spTgt spid="49"/>
                                        </p:tgtEl>
                                        <p:attrNameLst>
                                          <p:attrName>style.visibility</p:attrName>
                                        </p:attrNameLst>
                                      </p:cBhvr>
                                      <p:to>
                                        <p:strVal val="visible"/>
                                      </p:to>
                                    </p:set>
                                    <p:anim calcmode="lin" valueType="num">
                                      <p:cBhvr>
                                        <p:cTn id="127" dur="500" fill="hold"/>
                                        <p:tgtEl>
                                          <p:spTgt spid="49"/>
                                        </p:tgtEl>
                                        <p:attrNameLst>
                                          <p:attrName>ppt_w</p:attrName>
                                        </p:attrNameLst>
                                      </p:cBhvr>
                                      <p:tavLst>
                                        <p:tav tm="0">
                                          <p:val>
                                            <p:fltVal val="0"/>
                                          </p:val>
                                        </p:tav>
                                        <p:tav tm="100000">
                                          <p:val>
                                            <p:strVal val="#ppt_w"/>
                                          </p:val>
                                        </p:tav>
                                      </p:tavLst>
                                    </p:anim>
                                    <p:anim calcmode="lin" valueType="num">
                                      <p:cBhvr>
                                        <p:cTn id="128" dur="500" fill="hold"/>
                                        <p:tgtEl>
                                          <p:spTgt spid="49"/>
                                        </p:tgtEl>
                                        <p:attrNameLst>
                                          <p:attrName>ppt_h</p:attrName>
                                        </p:attrNameLst>
                                      </p:cBhvr>
                                      <p:tavLst>
                                        <p:tav tm="0">
                                          <p:val>
                                            <p:fltVal val="0"/>
                                          </p:val>
                                        </p:tav>
                                        <p:tav tm="100000">
                                          <p:val>
                                            <p:strVal val="#ppt_h"/>
                                          </p:val>
                                        </p:tav>
                                      </p:tavLst>
                                    </p:anim>
                                    <p:animEffect transition="in" filter="fade">
                                      <p:cBhvr>
                                        <p:cTn id="12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 grpId="0" animBg="1"/>
      <p:bldP spid="118" grpId="0" animBg="1"/>
      <p:bldP spid="120" grpId="0" animBg="1"/>
      <p:bldP spid="28" grpId="0"/>
      <p:bldP spid="34" grpId="0"/>
      <p:bldP spid="4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6588224" cy="5832648"/>
          </a:xfrm>
          <a:solidFill>
            <a:schemeClr val="accent1">
              <a:lumMod val="20000"/>
              <a:lumOff val="80000"/>
            </a:schemeClr>
          </a:solidFill>
        </p:spPr>
        <p:txBody>
          <a:bodyPr>
            <a:normAutofit fontScale="77500" lnSpcReduction="20000"/>
          </a:bodyPr>
          <a:lstStyle/>
          <a:p>
            <a:pPr fontAlgn="base">
              <a:buNone/>
            </a:pPr>
            <a:r>
              <a:rPr lang="es-CO" dirty="0" smtClean="0"/>
              <a:t>    </a:t>
            </a:r>
            <a:r>
              <a:rPr lang="es-CO" b="1" dirty="0" smtClean="0">
                <a:solidFill>
                  <a:srgbClr val="FF0000"/>
                </a:solidFill>
              </a:rPr>
              <a:t> 1 Juan 4:7-11</a:t>
            </a:r>
            <a:r>
              <a:rPr lang="es-CO" dirty="0" smtClean="0"/>
              <a:t>. “Carísimos, amémonos unos á otros; porque el amor es de Dios. Cualquiera que ama, es nacido de Dios, y conoce á Dios. 8  El que no ama, no conoce á Dios; porque Dios es amor.</a:t>
            </a:r>
          </a:p>
          <a:p>
            <a:pPr fontAlgn="base"/>
            <a:endParaRPr lang="es-CO" dirty="0" smtClean="0"/>
          </a:p>
          <a:p>
            <a:pPr fontAlgn="base">
              <a:buNone/>
            </a:pPr>
            <a:r>
              <a:rPr lang="es-CO" dirty="0" smtClean="0"/>
              <a:t>     9  En esto se mostró el amor de Dios para con nosotros, en que Dios envió á su Hijo unigénito al mundo, para que vivamos por él. 10  En esto consiste el amor: no que nosotros hayamos amado á Dios, sino que él nos amó á nosotros, y ha enviado á su Hijo en propiciación por nuestros pecados.</a:t>
            </a:r>
          </a:p>
          <a:p>
            <a:pPr fontAlgn="base"/>
            <a:endParaRPr lang="es-CO" dirty="0" smtClean="0"/>
          </a:p>
          <a:p>
            <a:pPr fontAlgn="base">
              <a:buNone/>
            </a:pPr>
            <a:r>
              <a:rPr lang="es-CO" dirty="0" smtClean="0"/>
              <a:t>      11  Amados, si Dios así nos ha amado, debemos también nosotros amarnos unos á otros.</a:t>
            </a:r>
            <a:endParaRPr lang="es-CO" dirty="0"/>
          </a:p>
        </p:txBody>
      </p:sp>
      <p:pic>
        <p:nvPicPr>
          <p:cNvPr id="33794" name="Picture 2" descr="http://t1.gstatic.com/images?q=tbn:ANd9GcSoBZMvZyT2rlX6Svj9LleUF2HRGkoEFkfAPsNbc1sUvBpIgOZz"/>
          <p:cNvPicPr>
            <a:picLocks noChangeAspect="1" noChangeArrowheads="1"/>
          </p:cNvPicPr>
          <p:nvPr/>
        </p:nvPicPr>
        <p:blipFill>
          <a:blip r:embed="rId2" cstate="print"/>
          <a:srcRect/>
          <a:stretch>
            <a:fillRect/>
          </a:stretch>
        </p:blipFill>
        <p:spPr bwMode="auto">
          <a:xfrm>
            <a:off x="6660232" y="260648"/>
            <a:ext cx="2483768" cy="2171701"/>
          </a:xfrm>
          <a:prstGeom prst="rect">
            <a:avLst/>
          </a:prstGeom>
          <a:noFill/>
        </p:spPr>
      </p:pic>
      <p:pic>
        <p:nvPicPr>
          <p:cNvPr id="33796" name="Picture 4" descr="http://t0.gstatic.com/images?q=tbn:ANd9GcSGFnBgovprhcRx5APLgwYve3IIUJwGL0dOn7iWML23qVnEltr1"/>
          <p:cNvPicPr>
            <a:picLocks noChangeAspect="1" noChangeArrowheads="1"/>
          </p:cNvPicPr>
          <p:nvPr/>
        </p:nvPicPr>
        <p:blipFill>
          <a:blip r:embed="rId3" cstate="print"/>
          <a:srcRect/>
          <a:stretch>
            <a:fillRect/>
          </a:stretch>
        </p:blipFill>
        <p:spPr bwMode="auto">
          <a:xfrm>
            <a:off x="6588224" y="2852936"/>
            <a:ext cx="2555776" cy="3360019"/>
          </a:xfrm>
          <a:prstGeom prst="rect">
            <a:avLst/>
          </a:prstGeom>
          <a:noFill/>
        </p:spPr>
      </p:pic>
      <p:sp>
        <p:nvSpPr>
          <p:cNvPr id="6" name="5 Rectángulo"/>
          <p:cNvSpPr/>
          <p:nvPr/>
        </p:nvSpPr>
        <p:spPr>
          <a:xfrm>
            <a:off x="0" y="6309320"/>
            <a:ext cx="9144000" cy="400110"/>
          </a:xfrm>
          <a:prstGeom prst="rect">
            <a:avLst/>
          </a:prstGeom>
          <a:solidFill>
            <a:schemeClr val="accent2">
              <a:lumMod val="40000"/>
              <a:lumOff val="60000"/>
            </a:schemeClr>
          </a:solidFill>
        </p:spPr>
        <p:txBody>
          <a:bodyPr wrap="square">
            <a:spAutoFit/>
          </a:bodyPr>
          <a:lstStyle/>
          <a:p>
            <a:pPr fontAlgn="base">
              <a:buNone/>
            </a:pPr>
            <a:r>
              <a:rPr lang="es-CO" sz="2000" dirty="0" smtClean="0">
                <a:solidFill>
                  <a:srgbClr val="002060"/>
                </a:solidFill>
              </a:rPr>
              <a:t> La unidad la produce el amor, por tanto si Cristo mora en ti, debes amar a tu hermano.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nodeType="clickEffect">
                                  <p:stCondLst>
                                    <p:cond delay="0"/>
                                  </p:stCondLst>
                                  <p:childTnLst>
                                    <p:set>
                                      <p:cBhvr>
                                        <p:cTn id="24" dur="1" fill="hold">
                                          <p:stCondLst>
                                            <p:cond delay="0"/>
                                          </p:stCondLst>
                                        </p:cTn>
                                        <p:tgtEl>
                                          <p:spTgt spid="33796"/>
                                        </p:tgtEl>
                                        <p:attrNameLst>
                                          <p:attrName>style.visibility</p:attrName>
                                        </p:attrNameLst>
                                      </p:cBhvr>
                                      <p:to>
                                        <p:strVal val="visible"/>
                                      </p:to>
                                    </p:set>
                                    <p:animEffect transition="in" filter="fade">
                                      <p:cBhvr>
                                        <p:cTn id="25" dur="100"/>
                                        <p:tgtEl>
                                          <p:spTgt spid="33796"/>
                                        </p:tgtEl>
                                      </p:cBhvr>
                                    </p:animEffect>
                                    <p:anim calcmode="lin" valueType="num">
                                      <p:cBhvr>
                                        <p:cTn id="26" dur="400" fill="hold"/>
                                        <p:tgtEl>
                                          <p:spTgt spid="33796"/>
                                        </p:tgtEl>
                                        <p:attrNameLst>
                                          <p:attrName>ppt_x</p:attrName>
                                        </p:attrNameLst>
                                      </p:cBhvr>
                                      <p:tavLst>
                                        <p:tav tm="0">
                                          <p:val>
                                            <p:strVal val="#ppt_x"/>
                                          </p:val>
                                        </p:tav>
                                        <p:tav tm="100000">
                                          <p:val>
                                            <p:strVal val="#ppt_x"/>
                                          </p:val>
                                        </p:tav>
                                      </p:tavLst>
                                    </p:anim>
                                    <p:anim calcmode="lin" valueType="num">
                                      <p:cBhvr>
                                        <p:cTn id="27" dur="400" fill="hold"/>
                                        <p:tgtEl>
                                          <p:spTgt spid="33796"/>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379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379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4" presetClass="entr" presetSubtype="0" fill="hold" nodeType="clickEffect">
                                  <p:stCondLst>
                                    <p:cond delay="0"/>
                                  </p:stCondLst>
                                  <p:childTnLst>
                                    <p:set>
                                      <p:cBhvr>
                                        <p:cTn id="33" dur="1" fill="hold">
                                          <p:stCondLst>
                                            <p:cond delay="0"/>
                                          </p:stCondLst>
                                        </p:cTn>
                                        <p:tgtEl>
                                          <p:spTgt spid="3">
                                            <p:txEl>
                                              <p:pRg st="2" end="2"/>
                                            </p:txEl>
                                          </p:spTgt>
                                        </p:tgtEl>
                                        <p:attrNameLst>
                                          <p:attrName>style.visibility</p:attrName>
                                        </p:attrNameLst>
                                      </p:cBhvr>
                                      <p:to>
                                        <p:strVal val="visible"/>
                                      </p:to>
                                    </p:set>
                                    <p:anim to="" calcmode="lin" valueType="num">
                                      <p:cBhvr>
                                        <p:cTn id="34" dur="1" fill="hold"/>
                                        <p:tgtEl>
                                          <p:spTgt spid="3">
                                            <p:txEl>
                                              <p:pRg st="2" end="2"/>
                                            </p:txEl>
                                          </p:spTgt>
                                        </p:tgtEl>
                                        <p:attrNameLst>
                                          <p:attrName/>
                                        </p:attrNameLst>
                                      </p:cBhvr>
                                    </p:anim>
                                  </p:childTnLst>
                                </p:cTn>
                              </p:par>
                            </p:childTnLst>
                          </p:cTn>
                        </p:par>
                      </p:childTnLst>
                    </p:cTn>
                  </p:par>
                  <p:par>
                    <p:cTn id="35" fill="hold">
                      <p:stCondLst>
                        <p:cond delay="indefinite"/>
                      </p:stCondLst>
                      <p:childTnLst>
                        <p:par>
                          <p:cTn id="36" fill="hold">
                            <p:stCondLst>
                              <p:cond delay="0"/>
                            </p:stCondLst>
                            <p:childTnLst>
                              <p:par>
                                <p:cTn id="37" presetID="21" presetClass="entr" presetSubtype="4" fill="hold"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wheel(4)">
                                      <p:cBhvr>
                                        <p:cTn id="39" dur="2000"/>
                                        <p:tgtEl>
                                          <p:spTgt spid="3">
                                            <p:txEl>
                                              <p:pRg st="4" end="4"/>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1" presetClass="entr" presetSubtype="4" fill="hold" grpId="0" nodeType="click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wheel(4)">
                                      <p:cBhvr>
                                        <p:cTn id="4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5338936" cy="5904656"/>
          </a:xfrm>
        </p:spPr>
        <p:txBody>
          <a:bodyPr/>
          <a:lstStyle/>
          <a:p>
            <a:pPr algn="ctr">
              <a:buNone/>
            </a:pPr>
            <a:r>
              <a:rPr lang="es-CO" dirty="0" smtClean="0"/>
              <a:t>   </a:t>
            </a:r>
            <a:r>
              <a:rPr lang="es-CO" dirty="0" smtClean="0">
                <a:solidFill>
                  <a:srgbClr val="FF0000"/>
                </a:solidFill>
              </a:rPr>
              <a:t> </a:t>
            </a:r>
            <a:r>
              <a:rPr lang="es-CO" sz="4400" dirty="0" smtClean="0">
                <a:solidFill>
                  <a:srgbClr val="FF0000"/>
                </a:solidFill>
              </a:rPr>
              <a:t>Juan 15:5</a:t>
            </a:r>
            <a:r>
              <a:rPr lang="es-CO" sz="4400" dirty="0" smtClean="0"/>
              <a:t>.</a:t>
            </a:r>
            <a:r>
              <a:rPr lang="es-CO" sz="4400" baseline="30000" dirty="0" smtClean="0"/>
              <a:t> </a:t>
            </a:r>
            <a:r>
              <a:rPr lang="es-CO" sz="4400" dirty="0" smtClean="0"/>
              <a:t>Yo soy la vid, vosotros los pámpanos; </a:t>
            </a:r>
            <a:r>
              <a:rPr lang="es-CO" sz="4400" u="sng" dirty="0" smtClean="0">
                <a:solidFill>
                  <a:srgbClr val="0070C0"/>
                </a:solidFill>
              </a:rPr>
              <a:t>el que permanece en mí, y yo en él, éste lleva </a:t>
            </a:r>
            <a:r>
              <a:rPr lang="es-CO" sz="4400" b="1" dirty="0" smtClean="0">
                <a:solidFill>
                  <a:srgbClr val="FF0000"/>
                </a:solidFill>
              </a:rPr>
              <a:t>mucho fruto</a:t>
            </a:r>
            <a:r>
              <a:rPr lang="es-CO" sz="4400" dirty="0" smtClean="0">
                <a:solidFill>
                  <a:srgbClr val="0070C0"/>
                </a:solidFill>
              </a:rPr>
              <a:t>;</a:t>
            </a:r>
            <a:r>
              <a:rPr lang="es-CO" sz="4400" dirty="0" smtClean="0"/>
              <a:t> porque separados de mí nada podéis hacer. </a:t>
            </a:r>
          </a:p>
          <a:p>
            <a:pPr>
              <a:buNone/>
            </a:pPr>
            <a:endParaRPr lang="es-CO" dirty="0"/>
          </a:p>
        </p:txBody>
      </p:sp>
      <p:pic>
        <p:nvPicPr>
          <p:cNvPr id="34818" name="Picture 2" descr="http://t3.gstatic.com/images?q=tbn:ANd9GcSwtjzGl43n3bwo1__au1JUJrGo5xov7VZr_b6bPJKz5vBC2SdMnOJvelu7"/>
          <p:cNvPicPr>
            <a:picLocks noChangeAspect="1" noChangeArrowheads="1"/>
          </p:cNvPicPr>
          <p:nvPr/>
        </p:nvPicPr>
        <p:blipFill>
          <a:blip r:embed="rId2" cstate="print"/>
          <a:srcRect/>
          <a:stretch>
            <a:fillRect/>
          </a:stretch>
        </p:blipFill>
        <p:spPr bwMode="auto">
          <a:xfrm>
            <a:off x="5868144" y="764704"/>
            <a:ext cx="2880320" cy="2592288"/>
          </a:xfrm>
          <a:prstGeom prst="rect">
            <a:avLst/>
          </a:prstGeom>
          <a:noFill/>
        </p:spPr>
      </p:pic>
      <p:sp>
        <p:nvSpPr>
          <p:cNvPr id="5" name="4 Rectángulo"/>
          <p:cNvSpPr/>
          <p:nvPr/>
        </p:nvSpPr>
        <p:spPr>
          <a:xfrm>
            <a:off x="5796136" y="3501009"/>
            <a:ext cx="3096344" cy="3170099"/>
          </a:xfrm>
          <a:prstGeom prst="rect">
            <a:avLst/>
          </a:prstGeom>
          <a:solidFill>
            <a:schemeClr val="accent2">
              <a:lumMod val="20000"/>
              <a:lumOff val="80000"/>
            </a:schemeClr>
          </a:solidFill>
        </p:spPr>
        <p:txBody>
          <a:bodyPr wrap="square">
            <a:spAutoFit/>
          </a:bodyPr>
          <a:lstStyle/>
          <a:p>
            <a:pPr algn="ctr"/>
            <a:r>
              <a:rPr lang="es-CO" dirty="0" smtClean="0">
                <a:solidFill>
                  <a:srgbClr val="FF0000"/>
                </a:solidFill>
              </a:rPr>
              <a:t>Gálatas 5:22-24</a:t>
            </a:r>
            <a:r>
              <a:rPr lang="es-CO" dirty="0" smtClean="0"/>
              <a:t>. </a:t>
            </a:r>
            <a:r>
              <a:rPr lang="es-CO" sz="2000" b="1" dirty="0" smtClean="0"/>
              <a:t>Más el fruto del Espíritu es amor, gozo, paz, paciencia, benignidad, bondad, fe, </a:t>
            </a:r>
            <a:r>
              <a:rPr lang="es-CO" sz="2000" b="1" baseline="30000" dirty="0" smtClean="0"/>
              <a:t>23</a:t>
            </a:r>
            <a:r>
              <a:rPr lang="es-CO" sz="2000" b="1" dirty="0" smtClean="0"/>
              <a:t> mansedumbre, templanza; contra tales cosas no hay ley. </a:t>
            </a:r>
            <a:r>
              <a:rPr lang="es-CO" sz="2000" b="1" baseline="30000" dirty="0" smtClean="0"/>
              <a:t>24</a:t>
            </a:r>
            <a:r>
              <a:rPr lang="es-CO" sz="2000" b="1" dirty="0" smtClean="0"/>
              <a:t> Pero los que son de Cristo han crucificado la carne con sus pasiones y deseo</a:t>
            </a:r>
            <a:r>
              <a:rPr lang="es-CO" dirty="0" smtClean="0"/>
              <a:t>s.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4)">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8686800" cy="1512168"/>
          </a:xfrm>
        </p:spPr>
        <p:txBody>
          <a:bodyPr>
            <a:normAutofit lnSpcReduction="10000"/>
          </a:bodyPr>
          <a:lstStyle/>
          <a:p>
            <a:pPr algn="ctr" fontAlgn="base">
              <a:buNone/>
            </a:pPr>
            <a:r>
              <a:rPr lang="es-CO" dirty="0" smtClean="0"/>
              <a:t>    Recuerde </a:t>
            </a:r>
            <a:r>
              <a:rPr lang="es-CO" dirty="0" smtClean="0">
                <a:solidFill>
                  <a:srgbClr val="FF0000"/>
                </a:solidFill>
              </a:rPr>
              <a:t>1 Juan 2:9-11</a:t>
            </a:r>
            <a:r>
              <a:rPr lang="es-CO" dirty="0" smtClean="0"/>
              <a:t>. “El que dice que está en luz, y aborrece á su hermano, el tal aun está en tinieblas todavía.</a:t>
            </a:r>
          </a:p>
          <a:p>
            <a:endParaRPr lang="es-CO" dirty="0"/>
          </a:p>
        </p:txBody>
      </p:sp>
      <p:pic>
        <p:nvPicPr>
          <p:cNvPr id="35842" name="Picture 2" descr="http://t0.gstatic.com/images?q=tbn:ANd9GcQZPdUat_A7fUbDlfDTRR63mheEmAfdkdnUeCOYOyDiSxbps_2-Vg"/>
          <p:cNvPicPr>
            <a:picLocks noChangeAspect="1" noChangeArrowheads="1"/>
          </p:cNvPicPr>
          <p:nvPr/>
        </p:nvPicPr>
        <p:blipFill>
          <a:blip r:embed="rId2" cstate="print"/>
          <a:srcRect/>
          <a:stretch>
            <a:fillRect/>
          </a:stretch>
        </p:blipFill>
        <p:spPr bwMode="auto">
          <a:xfrm>
            <a:off x="6084168" y="1628800"/>
            <a:ext cx="2736304" cy="3096344"/>
          </a:xfrm>
          <a:prstGeom prst="rect">
            <a:avLst/>
          </a:prstGeom>
          <a:noFill/>
        </p:spPr>
      </p:pic>
      <p:sp>
        <p:nvSpPr>
          <p:cNvPr id="4" name="3 Rectángulo"/>
          <p:cNvSpPr/>
          <p:nvPr/>
        </p:nvSpPr>
        <p:spPr>
          <a:xfrm>
            <a:off x="395536" y="1988840"/>
            <a:ext cx="5832648" cy="3231654"/>
          </a:xfrm>
          <a:prstGeom prst="rect">
            <a:avLst/>
          </a:prstGeom>
          <a:solidFill>
            <a:schemeClr val="accent4">
              <a:lumMod val="20000"/>
              <a:lumOff val="80000"/>
            </a:schemeClr>
          </a:solidFill>
        </p:spPr>
        <p:txBody>
          <a:bodyPr wrap="square">
            <a:spAutoFit/>
          </a:bodyPr>
          <a:lstStyle/>
          <a:p>
            <a:pPr algn="ctr" fontAlgn="base">
              <a:buNone/>
            </a:pPr>
            <a:r>
              <a:rPr lang="es-CO" sz="2800" dirty="0" smtClean="0"/>
              <a:t>10  El que ama á su hermano, está en luz, y no hay tropiezo en él. 11  Mas el que aborrece á su hermano, está en tinieblas, y anda en tinieblas, y no sabe á donde va; porque las tinieblas le han cegado los ojos.</a:t>
            </a:r>
            <a:r>
              <a:rPr lang="es-CO" sz="2800" dirty="0" smtClean="0">
                <a:hlinkClick r:id="rId3"/>
              </a:rPr>
              <a:t> </a:t>
            </a:r>
            <a:endParaRPr lang="es-CO" sz="2800" dirty="0" smtClean="0"/>
          </a:p>
          <a:p>
            <a:pPr fontAlgn="base">
              <a:buNone/>
            </a:pPr>
            <a:r>
              <a:rPr lang="es-CO" dirty="0" smtClean="0"/>
              <a:t/>
            </a:r>
            <a:br>
              <a:rPr lang="es-CO" dirty="0" smtClean="0"/>
            </a:br>
            <a:endParaRPr lang="es-CO" dirty="0" smtClean="0"/>
          </a:p>
        </p:txBody>
      </p:sp>
      <p:sp>
        <p:nvSpPr>
          <p:cNvPr id="5" name="4 Rectángulo"/>
          <p:cNvSpPr/>
          <p:nvPr/>
        </p:nvSpPr>
        <p:spPr>
          <a:xfrm>
            <a:off x="323528" y="5373216"/>
            <a:ext cx="8496944" cy="1384995"/>
          </a:xfrm>
          <a:prstGeom prst="rect">
            <a:avLst/>
          </a:prstGeom>
          <a:solidFill>
            <a:schemeClr val="accent5">
              <a:lumMod val="40000"/>
              <a:lumOff val="60000"/>
            </a:schemeClr>
          </a:solidFill>
        </p:spPr>
        <p:txBody>
          <a:bodyPr wrap="square">
            <a:spAutoFit/>
          </a:bodyPr>
          <a:lstStyle/>
          <a:p>
            <a:pPr algn="ctr" fontAlgn="base">
              <a:buNone/>
            </a:pPr>
            <a:r>
              <a:rPr lang="es-CO" sz="2800" dirty="0" smtClean="0">
                <a:solidFill>
                  <a:srgbClr val="FF0000"/>
                </a:solidFill>
              </a:rPr>
              <a:t>1 Juan 3:15</a:t>
            </a:r>
            <a:r>
              <a:rPr lang="es-CO" sz="2800" dirty="0" smtClean="0"/>
              <a:t>. Todo el que aborrece a su hermano es un asesino, y ustedes saben que ningún asesino tiene vida eterna permanente en él.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5842"/>
                                        </p:tgtEl>
                                        <p:attrNameLst>
                                          <p:attrName>style.visibility</p:attrName>
                                        </p:attrNameLst>
                                      </p:cBhvr>
                                      <p:to>
                                        <p:strVal val="visible"/>
                                      </p:to>
                                    </p:set>
                                    <p:anim to="" calcmode="lin" valueType="num">
                                      <p:cBhvr>
                                        <p:cTn id="7" dur="1" fill="hold"/>
                                        <p:tgtEl>
                                          <p:spTgt spid="3584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descr="http://t2.gstatic.com/images?q=tbn:ANd9GcS3sALTCUylPgLF7fkkaHvlCrzqrfxPRxLyMdQ_0LGQosfhlaAO"/>
          <p:cNvPicPr>
            <a:picLocks noChangeAspect="1" noChangeArrowheads="1"/>
          </p:cNvPicPr>
          <p:nvPr/>
        </p:nvPicPr>
        <p:blipFill>
          <a:blip r:embed="rId2" cstate="print"/>
          <a:srcRect/>
          <a:stretch>
            <a:fillRect/>
          </a:stretch>
        </p:blipFill>
        <p:spPr bwMode="auto">
          <a:xfrm>
            <a:off x="2339752" y="1844824"/>
            <a:ext cx="3960440" cy="3384376"/>
          </a:xfrm>
          <a:prstGeom prst="rect">
            <a:avLst/>
          </a:prstGeom>
          <a:noFill/>
        </p:spPr>
      </p:pic>
      <p:sp>
        <p:nvSpPr>
          <p:cNvPr id="6" name="5 Rectángulo"/>
          <p:cNvSpPr/>
          <p:nvPr/>
        </p:nvSpPr>
        <p:spPr>
          <a:xfrm>
            <a:off x="251520" y="404665"/>
            <a:ext cx="8640960" cy="954107"/>
          </a:xfrm>
          <a:prstGeom prst="rect">
            <a:avLst/>
          </a:prstGeom>
        </p:spPr>
        <p:txBody>
          <a:bodyPr wrap="square">
            <a:spAutoFit/>
          </a:bodyPr>
          <a:lstStyle/>
          <a:p>
            <a:pPr algn="ctr"/>
            <a:r>
              <a:rPr lang="es-CO" sz="2800" b="1" dirty="0" smtClean="0"/>
              <a:t>    Esta rueda representa a la iglesia por la cual Cristo dio su sangre </a:t>
            </a:r>
            <a:r>
              <a:rPr lang="es-CO" sz="2800" b="1" dirty="0" smtClean="0">
                <a:solidFill>
                  <a:srgbClr val="FF0000"/>
                </a:solidFill>
              </a:rPr>
              <a:t>Léase Efesios 5:24-27.</a:t>
            </a:r>
            <a:endParaRPr lang="es-CO" sz="2800" b="1" dirty="0">
              <a:solidFill>
                <a:srgbClr val="FF0000"/>
              </a:solidFill>
            </a:endParaRPr>
          </a:p>
        </p:txBody>
      </p:sp>
      <p:sp>
        <p:nvSpPr>
          <p:cNvPr id="7" name="6 Rectángulo"/>
          <p:cNvSpPr/>
          <p:nvPr/>
        </p:nvSpPr>
        <p:spPr>
          <a:xfrm>
            <a:off x="1" y="1772816"/>
            <a:ext cx="2699792" cy="646331"/>
          </a:xfrm>
          <a:prstGeom prst="rect">
            <a:avLst/>
          </a:prstGeom>
        </p:spPr>
        <p:txBody>
          <a:bodyPr wrap="square">
            <a:spAutoFit/>
          </a:bodyPr>
          <a:lstStyle/>
          <a:p>
            <a:pPr algn="ctr"/>
            <a:r>
              <a:rPr lang="es-CO" b="1" dirty="0" smtClean="0">
                <a:solidFill>
                  <a:srgbClr val="FF0000"/>
                </a:solidFill>
              </a:rPr>
              <a:t>Cristo es el centro de la iglesia</a:t>
            </a:r>
            <a:endParaRPr lang="es-CO" b="1" dirty="0">
              <a:solidFill>
                <a:srgbClr val="FF0000"/>
              </a:solidFill>
            </a:endParaRPr>
          </a:p>
        </p:txBody>
      </p:sp>
      <p:cxnSp>
        <p:nvCxnSpPr>
          <p:cNvPr id="9" name="8 Conector recto de flecha"/>
          <p:cNvCxnSpPr/>
          <p:nvPr/>
        </p:nvCxnSpPr>
        <p:spPr>
          <a:xfrm>
            <a:off x="1547664" y="2204864"/>
            <a:ext cx="2448272" cy="10801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3" name="12 Rectángulo"/>
          <p:cNvSpPr/>
          <p:nvPr/>
        </p:nvSpPr>
        <p:spPr>
          <a:xfrm>
            <a:off x="5580112" y="1772817"/>
            <a:ext cx="3384376" cy="923330"/>
          </a:xfrm>
          <a:prstGeom prst="rect">
            <a:avLst/>
          </a:prstGeom>
        </p:spPr>
        <p:txBody>
          <a:bodyPr wrap="square">
            <a:spAutoFit/>
          </a:bodyPr>
          <a:lstStyle/>
          <a:p>
            <a:pPr algn="ctr"/>
            <a:r>
              <a:rPr lang="es-CO" b="1" dirty="0" smtClean="0">
                <a:solidFill>
                  <a:srgbClr val="FF0000"/>
                </a:solidFill>
              </a:rPr>
              <a:t>Los radios son los miembros de la iglesia que deben estar unidos a Cristo</a:t>
            </a:r>
            <a:endParaRPr lang="es-CO" b="1" dirty="0">
              <a:solidFill>
                <a:srgbClr val="FF0000"/>
              </a:solidFill>
            </a:endParaRPr>
          </a:p>
        </p:txBody>
      </p:sp>
      <p:sp>
        <p:nvSpPr>
          <p:cNvPr id="16" name="15 Rectángulo"/>
          <p:cNvSpPr/>
          <p:nvPr/>
        </p:nvSpPr>
        <p:spPr>
          <a:xfrm>
            <a:off x="251520" y="2967335"/>
            <a:ext cx="2088232" cy="1754326"/>
          </a:xfrm>
          <a:prstGeom prst="rect">
            <a:avLst/>
          </a:prstGeom>
        </p:spPr>
        <p:txBody>
          <a:bodyPr wrap="square">
            <a:spAutoFit/>
          </a:bodyPr>
          <a:lstStyle/>
          <a:p>
            <a:pPr algn="ctr"/>
            <a:r>
              <a:rPr lang="es-CO" dirty="0" smtClean="0">
                <a:solidFill>
                  <a:srgbClr val="FF0000"/>
                </a:solidFill>
              </a:rPr>
              <a:t>Cuando un pecador se arrepiente, Cristo lo trae a la iglesia, </a:t>
            </a:r>
            <a:r>
              <a:rPr lang="es-CO" dirty="0" smtClean="0">
                <a:solidFill>
                  <a:srgbClr val="FF0000"/>
                </a:solidFill>
              </a:rPr>
              <a:t>y este </a:t>
            </a:r>
            <a:r>
              <a:rPr lang="es-CO" dirty="0" smtClean="0">
                <a:solidFill>
                  <a:srgbClr val="FF0000"/>
                </a:solidFill>
              </a:rPr>
              <a:t>debe permanecer unido a Cristo.</a:t>
            </a:r>
            <a:endParaRPr lang="es-CO" dirty="0">
              <a:solidFill>
                <a:srgbClr val="FF0000"/>
              </a:solidFill>
            </a:endParaRPr>
          </a:p>
        </p:txBody>
      </p:sp>
      <p:cxnSp>
        <p:nvCxnSpPr>
          <p:cNvPr id="18" name="17 Conector recto de flecha"/>
          <p:cNvCxnSpPr/>
          <p:nvPr/>
        </p:nvCxnSpPr>
        <p:spPr>
          <a:xfrm rot="10800000" flipV="1">
            <a:off x="5868144" y="2492896"/>
            <a:ext cx="648072" cy="2880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22 Conector recto de flecha"/>
          <p:cNvCxnSpPr/>
          <p:nvPr/>
        </p:nvCxnSpPr>
        <p:spPr>
          <a:xfrm>
            <a:off x="3059832" y="3573016"/>
            <a:ext cx="93610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26 Conector recto de flecha"/>
          <p:cNvCxnSpPr/>
          <p:nvPr/>
        </p:nvCxnSpPr>
        <p:spPr>
          <a:xfrm flipV="1">
            <a:off x="3059832" y="3645024"/>
            <a:ext cx="936104"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4" name="33 Conector recto de flecha"/>
          <p:cNvCxnSpPr/>
          <p:nvPr/>
        </p:nvCxnSpPr>
        <p:spPr>
          <a:xfrm flipV="1">
            <a:off x="3275856" y="3717032"/>
            <a:ext cx="792088" cy="64807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1" name="40 Conector recto"/>
          <p:cNvCxnSpPr/>
          <p:nvPr/>
        </p:nvCxnSpPr>
        <p:spPr>
          <a:xfrm rot="5400000">
            <a:off x="3671900" y="4257092"/>
            <a:ext cx="1008112" cy="216024"/>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47 Conector recto de flecha"/>
          <p:cNvCxnSpPr/>
          <p:nvPr/>
        </p:nvCxnSpPr>
        <p:spPr>
          <a:xfrm rot="16200000" flipV="1">
            <a:off x="3887130" y="4329894"/>
            <a:ext cx="1008906" cy="7121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4" name="53 Conector recto de flecha"/>
          <p:cNvCxnSpPr/>
          <p:nvPr/>
        </p:nvCxnSpPr>
        <p:spPr>
          <a:xfrm rot="16200000" flipV="1">
            <a:off x="4175956" y="4257092"/>
            <a:ext cx="1008112"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9" name="58 Conector recto de flecha"/>
          <p:cNvCxnSpPr/>
          <p:nvPr/>
        </p:nvCxnSpPr>
        <p:spPr>
          <a:xfrm rot="10800000">
            <a:off x="4644008" y="3717032"/>
            <a:ext cx="792088" cy="4320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6" name="65 Conector recto de flecha"/>
          <p:cNvCxnSpPr/>
          <p:nvPr/>
        </p:nvCxnSpPr>
        <p:spPr>
          <a:xfrm rot="10800000">
            <a:off x="4716016" y="3645024"/>
            <a:ext cx="936104" cy="14401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3" name="72 Conector recto de flecha"/>
          <p:cNvCxnSpPr/>
          <p:nvPr/>
        </p:nvCxnSpPr>
        <p:spPr>
          <a:xfrm rot="10800000" flipV="1">
            <a:off x="4716016" y="3356992"/>
            <a:ext cx="864096" cy="14401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1" name="80 Conector recto de flecha"/>
          <p:cNvCxnSpPr/>
          <p:nvPr/>
        </p:nvCxnSpPr>
        <p:spPr>
          <a:xfrm rot="5400000">
            <a:off x="4572000" y="2636912"/>
            <a:ext cx="720080" cy="5760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5" name="84 Conector recto de flecha"/>
          <p:cNvCxnSpPr/>
          <p:nvPr/>
        </p:nvCxnSpPr>
        <p:spPr>
          <a:xfrm rot="5400000">
            <a:off x="4355976" y="2564904"/>
            <a:ext cx="864096" cy="4320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2" name="91 Conector recto de flecha"/>
          <p:cNvCxnSpPr/>
          <p:nvPr/>
        </p:nvCxnSpPr>
        <p:spPr>
          <a:xfrm rot="5400000">
            <a:off x="4103948" y="2528900"/>
            <a:ext cx="936104" cy="2880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6" name="95 Conector recto de flecha"/>
          <p:cNvCxnSpPr/>
          <p:nvPr/>
        </p:nvCxnSpPr>
        <p:spPr>
          <a:xfrm rot="16200000" flipH="1">
            <a:off x="3599892" y="2528900"/>
            <a:ext cx="792088" cy="4320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2" name="101 Conector recto de flecha"/>
          <p:cNvCxnSpPr/>
          <p:nvPr/>
        </p:nvCxnSpPr>
        <p:spPr>
          <a:xfrm rot="16200000" flipH="1">
            <a:off x="3383868" y="2528900"/>
            <a:ext cx="792088" cy="5760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6" name="105 Conector recto de flecha"/>
          <p:cNvCxnSpPr/>
          <p:nvPr/>
        </p:nvCxnSpPr>
        <p:spPr>
          <a:xfrm>
            <a:off x="3203848" y="2780928"/>
            <a:ext cx="792088" cy="5040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0" name="109 Rectángulo"/>
          <p:cNvSpPr/>
          <p:nvPr/>
        </p:nvSpPr>
        <p:spPr>
          <a:xfrm>
            <a:off x="6012160" y="2924944"/>
            <a:ext cx="2880320" cy="1200329"/>
          </a:xfrm>
          <a:prstGeom prst="rect">
            <a:avLst/>
          </a:prstGeom>
        </p:spPr>
        <p:txBody>
          <a:bodyPr wrap="square">
            <a:spAutoFit/>
          </a:bodyPr>
          <a:lstStyle/>
          <a:p>
            <a:pPr algn="ctr"/>
            <a:r>
              <a:rPr lang="es-CO" dirty="0" smtClean="0">
                <a:solidFill>
                  <a:srgbClr val="FF0000"/>
                </a:solidFill>
              </a:rPr>
              <a:t>Efesios 5. Dice que la iglesia es el cuerpo de Cristo, y Cristo es la cabeza de la iglesia. </a:t>
            </a:r>
            <a:endParaRPr lang="es-CO" dirty="0">
              <a:solidFill>
                <a:srgbClr val="FF0000"/>
              </a:solidFill>
            </a:endParaRPr>
          </a:p>
        </p:txBody>
      </p:sp>
      <p:sp>
        <p:nvSpPr>
          <p:cNvPr id="111" name="110 Rectángulo"/>
          <p:cNvSpPr/>
          <p:nvPr/>
        </p:nvSpPr>
        <p:spPr>
          <a:xfrm>
            <a:off x="539552" y="5301208"/>
            <a:ext cx="8208912" cy="1015663"/>
          </a:xfrm>
          <a:prstGeom prst="rect">
            <a:avLst/>
          </a:prstGeom>
          <a:solidFill>
            <a:srgbClr val="FFC000"/>
          </a:solidFill>
        </p:spPr>
        <p:txBody>
          <a:bodyPr wrap="square">
            <a:spAutoFit/>
          </a:bodyPr>
          <a:lstStyle/>
          <a:p>
            <a:pPr algn="ctr"/>
            <a:r>
              <a:rPr lang="es-CO" sz="2000" b="1" dirty="0" smtClean="0"/>
              <a:t>Por tanto Cristo hace el milagro que cuando nos unimos a Él, a su ves nos acerca a los demás miembros de iglesia. También nos hace aceptar a todos como miembros de su cuerpo.</a:t>
            </a:r>
            <a:endParaRPr lang="es-CO"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to="" calcmode="lin" valueType="num">
                                      <p:cBhvr>
                                        <p:cTn id="7" dur="1" fill="hold"/>
                                        <p:tgtEl>
                                          <p:spTgt spid="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6868"/>
                                        </p:tgtEl>
                                        <p:attrNameLst>
                                          <p:attrName>style.visibility</p:attrName>
                                        </p:attrNameLst>
                                      </p:cBhvr>
                                      <p:to>
                                        <p:strVal val="visible"/>
                                      </p:to>
                                    </p:set>
                                    <p:anim to="" calcmode="lin" valueType="num">
                                      <p:cBhvr>
                                        <p:cTn id="12" dur="1" fill="hold"/>
                                        <p:tgtEl>
                                          <p:spTgt spid="36868"/>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to="" calcmode="lin" valueType="num">
                                      <p:cBhvr>
                                        <p:cTn id="17" dur="1" fill="hold"/>
                                        <p:tgtEl>
                                          <p:spTgt spid="7"/>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 to="" calcmode="lin" valueType="num">
                                      <p:cBhvr>
                                        <p:cTn id="22" dur="1" fill="hold"/>
                                        <p:tgtEl>
                                          <p:spTgt spid="9"/>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 to="" calcmode="lin" valueType="num">
                                      <p:cBhvr>
                                        <p:cTn id="27" dur="1" fill="hold"/>
                                        <p:tgtEl>
                                          <p:spTgt spid="13"/>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18"/>
                                        </p:tgtEl>
                                        <p:attrNameLst>
                                          <p:attrName>style.visibility</p:attrName>
                                        </p:attrNameLst>
                                      </p:cBhvr>
                                      <p:to>
                                        <p:strVal val="visible"/>
                                      </p:to>
                                    </p:set>
                                    <p:anim to="" calcmode="lin" valueType="num">
                                      <p:cBhvr>
                                        <p:cTn id="32" dur="1" fill="hold"/>
                                        <p:tgtEl>
                                          <p:spTgt spid="18"/>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 to="" calcmode="lin" valueType="num">
                                      <p:cBhvr>
                                        <p:cTn id="37" dur="1" fill="hold"/>
                                        <p:tgtEl>
                                          <p:spTgt spid="16"/>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nodeType="clickEffect">
                                  <p:stCondLst>
                                    <p:cond delay="0"/>
                                  </p:stCondLst>
                                  <p:childTnLst>
                                    <p:set>
                                      <p:cBhvr>
                                        <p:cTn id="41" dur="1" fill="hold">
                                          <p:stCondLst>
                                            <p:cond delay="0"/>
                                          </p:stCondLst>
                                        </p:cTn>
                                        <p:tgtEl>
                                          <p:spTgt spid="23"/>
                                        </p:tgtEl>
                                        <p:attrNameLst>
                                          <p:attrName>style.visibility</p:attrName>
                                        </p:attrNameLst>
                                      </p:cBhvr>
                                      <p:to>
                                        <p:strVal val="visible"/>
                                      </p:to>
                                    </p:set>
                                    <p:anim to="" calcmode="lin" valueType="num">
                                      <p:cBhvr>
                                        <p:cTn id="42" dur="1" fill="hold"/>
                                        <p:tgtEl>
                                          <p:spTgt spid="23"/>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nodeType="clickEffect">
                                  <p:stCondLst>
                                    <p:cond delay="0"/>
                                  </p:stCondLst>
                                  <p:childTnLst>
                                    <p:set>
                                      <p:cBhvr>
                                        <p:cTn id="46" dur="1" fill="hold">
                                          <p:stCondLst>
                                            <p:cond delay="0"/>
                                          </p:stCondLst>
                                        </p:cTn>
                                        <p:tgtEl>
                                          <p:spTgt spid="27"/>
                                        </p:tgtEl>
                                        <p:attrNameLst>
                                          <p:attrName>style.visibility</p:attrName>
                                        </p:attrNameLst>
                                      </p:cBhvr>
                                      <p:to>
                                        <p:strVal val="visible"/>
                                      </p:to>
                                    </p:set>
                                    <p:anim to="" calcmode="lin" valueType="num">
                                      <p:cBhvr>
                                        <p:cTn id="47" dur="1" fill="hold"/>
                                        <p:tgtEl>
                                          <p:spTgt spid="27"/>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nodeType="clickEffect">
                                  <p:stCondLst>
                                    <p:cond delay="0"/>
                                  </p:stCondLst>
                                  <p:childTnLst>
                                    <p:set>
                                      <p:cBhvr>
                                        <p:cTn id="51" dur="1" fill="hold">
                                          <p:stCondLst>
                                            <p:cond delay="0"/>
                                          </p:stCondLst>
                                        </p:cTn>
                                        <p:tgtEl>
                                          <p:spTgt spid="34"/>
                                        </p:tgtEl>
                                        <p:attrNameLst>
                                          <p:attrName>style.visibility</p:attrName>
                                        </p:attrNameLst>
                                      </p:cBhvr>
                                      <p:to>
                                        <p:strVal val="visible"/>
                                      </p:to>
                                    </p:set>
                                    <p:anim to="" calcmode="lin" valueType="num">
                                      <p:cBhvr>
                                        <p:cTn id="52" dur="1" fill="hold"/>
                                        <p:tgtEl>
                                          <p:spTgt spid="34"/>
                                        </p:tgtEl>
                                        <p:attrNameLst>
                                          <p:attrName/>
                                        </p:attrNameLst>
                                      </p:cBhvr>
                                    </p:anim>
                                  </p:childTnLst>
                                </p:cTn>
                              </p:par>
                            </p:childTnLst>
                          </p:cTn>
                        </p:par>
                      </p:childTnLst>
                    </p:cTn>
                  </p:par>
                  <p:par>
                    <p:cTn id="53" fill="hold">
                      <p:stCondLst>
                        <p:cond delay="indefinite"/>
                      </p:stCondLst>
                      <p:childTnLst>
                        <p:par>
                          <p:cTn id="54" fill="hold">
                            <p:stCondLst>
                              <p:cond delay="0"/>
                            </p:stCondLst>
                            <p:childTnLst>
                              <p:par>
                                <p:cTn id="55" presetID="24" presetClass="entr" presetSubtype="0" fill="hold" nodeType="clickEffect">
                                  <p:stCondLst>
                                    <p:cond delay="0"/>
                                  </p:stCondLst>
                                  <p:childTnLst>
                                    <p:set>
                                      <p:cBhvr>
                                        <p:cTn id="56" dur="1" fill="hold">
                                          <p:stCondLst>
                                            <p:cond delay="0"/>
                                          </p:stCondLst>
                                        </p:cTn>
                                        <p:tgtEl>
                                          <p:spTgt spid="41"/>
                                        </p:tgtEl>
                                        <p:attrNameLst>
                                          <p:attrName>style.visibility</p:attrName>
                                        </p:attrNameLst>
                                      </p:cBhvr>
                                      <p:to>
                                        <p:strVal val="visible"/>
                                      </p:to>
                                    </p:set>
                                    <p:anim to="" calcmode="lin" valueType="num">
                                      <p:cBhvr>
                                        <p:cTn id="57" dur="1" fill="hold"/>
                                        <p:tgtEl>
                                          <p:spTgt spid="41"/>
                                        </p:tgtEl>
                                        <p:attrNameLst>
                                          <p:attrName/>
                                        </p:attrNameLst>
                                      </p:cBhvr>
                                    </p:anim>
                                  </p:childTnLst>
                                </p:cTn>
                              </p:par>
                            </p:childTnLst>
                          </p:cTn>
                        </p:par>
                      </p:childTnLst>
                    </p:cTn>
                  </p:par>
                  <p:par>
                    <p:cTn id="58" fill="hold">
                      <p:stCondLst>
                        <p:cond delay="indefinite"/>
                      </p:stCondLst>
                      <p:childTnLst>
                        <p:par>
                          <p:cTn id="59" fill="hold">
                            <p:stCondLst>
                              <p:cond delay="0"/>
                            </p:stCondLst>
                            <p:childTnLst>
                              <p:par>
                                <p:cTn id="60" presetID="24" presetClass="entr" presetSubtype="0" fill="hold" nodeType="clickEffect">
                                  <p:stCondLst>
                                    <p:cond delay="0"/>
                                  </p:stCondLst>
                                  <p:childTnLst>
                                    <p:set>
                                      <p:cBhvr>
                                        <p:cTn id="61" dur="1" fill="hold">
                                          <p:stCondLst>
                                            <p:cond delay="0"/>
                                          </p:stCondLst>
                                        </p:cTn>
                                        <p:tgtEl>
                                          <p:spTgt spid="48"/>
                                        </p:tgtEl>
                                        <p:attrNameLst>
                                          <p:attrName>style.visibility</p:attrName>
                                        </p:attrNameLst>
                                      </p:cBhvr>
                                      <p:to>
                                        <p:strVal val="visible"/>
                                      </p:to>
                                    </p:set>
                                    <p:anim to="" calcmode="lin" valueType="num">
                                      <p:cBhvr>
                                        <p:cTn id="62" dur="1" fill="hold"/>
                                        <p:tgtEl>
                                          <p:spTgt spid="48"/>
                                        </p:tgtEl>
                                        <p:attrNameLst>
                                          <p:attrName/>
                                        </p:attrNameLst>
                                      </p:cBhvr>
                                    </p:anim>
                                  </p:childTnLst>
                                </p:cTn>
                              </p:par>
                            </p:childTnLst>
                          </p:cTn>
                        </p:par>
                      </p:childTnLst>
                    </p:cTn>
                  </p:par>
                  <p:par>
                    <p:cTn id="63" fill="hold">
                      <p:stCondLst>
                        <p:cond delay="indefinite"/>
                      </p:stCondLst>
                      <p:childTnLst>
                        <p:par>
                          <p:cTn id="64" fill="hold">
                            <p:stCondLst>
                              <p:cond delay="0"/>
                            </p:stCondLst>
                            <p:childTnLst>
                              <p:par>
                                <p:cTn id="65" presetID="24" presetClass="entr" presetSubtype="0" fill="hold" nodeType="clickEffect">
                                  <p:stCondLst>
                                    <p:cond delay="0"/>
                                  </p:stCondLst>
                                  <p:childTnLst>
                                    <p:set>
                                      <p:cBhvr>
                                        <p:cTn id="66" dur="1" fill="hold">
                                          <p:stCondLst>
                                            <p:cond delay="0"/>
                                          </p:stCondLst>
                                        </p:cTn>
                                        <p:tgtEl>
                                          <p:spTgt spid="54"/>
                                        </p:tgtEl>
                                        <p:attrNameLst>
                                          <p:attrName>style.visibility</p:attrName>
                                        </p:attrNameLst>
                                      </p:cBhvr>
                                      <p:to>
                                        <p:strVal val="visible"/>
                                      </p:to>
                                    </p:set>
                                    <p:anim to="" calcmode="lin" valueType="num">
                                      <p:cBhvr>
                                        <p:cTn id="67" dur="1" fill="hold"/>
                                        <p:tgtEl>
                                          <p:spTgt spid="54"/>
                                        </p:tgtEl>
                                        <p:attrNameLst>
                                          <p:attrName/>
                                        </p:attrNameLst>
                                      </p:cBhvr>
                                    </p:anim>
                                  </p:childTnLst>
                                </p:cTn>
                              </p:par>
                            </p:childTnLst>
                          </p:cTn>
                        </p:par>
                      </p:childTnLst>
                    </p:cTn>
                  </p:par>
                  <p:par>
                    <p:cTn id="68" fill="hold">
                      <p:stCondLst>
                        <p:cond delay="indefinite"/>
                      </p:stCondLst>
                      <p:childTnLst>
                        <p:par>
                          <p:cTn id="69" fill="hold">
                            <p:stCondLst>
                              <p:cond delay="0"/>
                            </p:stCondLst>
                            <p:childTnLst>
                              <p:par>
                                <p:cTn id="70" presetID="24" presetClass="entr" presetSubtype="0" fill="hold" nodeType="clickEffect">
                                  <p:stCondLst>
                                    <p:cond delay="0"/>
                                  </p:stCondLst>
                                  <p:childTnLst>
                                    <p:set>
                                      <p:cBhvr>
                                        <p:cTn id="71" dur="1" fill="hold">
                                          <p:stCondLst>
                                            <p:cond delay="0"/>
                                          </p:stCondLst>
                                        </p:cTn>
                                        <p:tgtEl>
                                          <p:spTgt spid="59"/>
                                        </p:tgtEl>
                                        <p:attrNameLst>
                                          <p:attrName>style.visibility</p:attrName>
                                        </p:attrNameLst>
                                      </p:cBhvr>
                                      <p:to>
                                        <p:strVal val="visible"/>
                                      </p:to>
                                    </p:set>
                                    <p:anim to="" calcmode="lin" valueType="num">
                                      <p:cBhvr>
                                        <p:cTn id="72" dur="1" fill="hold"/>
                                        <p:tgtEl>
                                          <p:spTgt spid="59"/>
                                        </p:tgtEl>
                                        <p:attrNameLst>
                                          <p:attrName/>
                                        </p:attrNameLst>
                                      </p:cBhvr>
                                    </p:anim>
                                  </p:childTnLst>
                                </p:cTn>
                              </p:par>
                            </p:childTnLst>
                          </p:cTn>
                        </p:par>
                      </p:childTnLst>
                    </p:cTn>
                  </p:par>
                  <p:par>
                    <p:cTn id="73" fill="hold">
                      <p:stCondLst>
                        <p:cond delay="indefinite"/>
                      </p:stCondLst>
                      <p:childTnLst>
                        <p:par>
                          <p:cTn id="74" fill="hold">
                            <p:stCondLst>
                              <p:cond delay="0"/>
                            </p:stCondLst>
                            <p:childTnLst>
                              <p:par>
                                <p:cTn id="75" presetID="24" presetClass="entr" presetSubtype="0" fill="hold" nodeType="clickEffect">
                                  <p:stCondLst>
                                    <p:cond delay="0"/>
                                  </p:stCondLst>
                                  <p:childTnLst>
                                    <p:set>
                                      <p:cBhvr>
                                        <p:cTn id="76" dur="1" fill="hold">
                                          <p:stCondLst>
                                            <p:cond delay="0"/>
                                          </p:stCondLst>
                                        </p:cTn>
                                        <p:tgtEl>
                                          <p:spTgt spid="66"/>
                                        </p:tgtEl>
                                        <p:attrNameLst>
                                          <p:attrName>style.visibility</p:attrName>
                                        </p:attrNameLst>
                                      </p:cBhvr>
                                      <p:to>
                                        <p:strVal val="visible"/>
                                      </p:to>
                                    </p:set>
                                    <p:anim to="" calcmode="lin" valueType="num">
                                      <p:cBhvr>
                                        <p:cTn id="77" dur="1" fill="hold"/>
                                        <p:tgtEl>
                                          <p:spTgt spid="66"/>
                                        </p:tgtEl>
                                        <p:attrNameLst>
                                          <p:attrName/>
                                        </p:attrNameLst>
                                      </p:cBhvr>
                                    </p:anim>
                                  </p:childTnLst>
                                </p:cTn>
                              </p:par>
                            </p:childTnLst>
                          </p:cTn>
                        </p:par>
                      </p:childTnLst>
                    </p:cTn>
                  </p:par>
                  <p:par>
                    <p:cTn id="78" fill="hold">
                      <p:stCondLst>
                        <p:cond delay="indefinite"/>
                      </p:stCondLst>
                      <p:childTnLst>
                        <p:par>
                          <p:cTn id="79" fill="hold">
                            <p:stCondLst>
                              <p:cond delay="0"/>
                            </p:stCondLst>
                            <p:childTnLst>
                              <p:par>
                                <p:cTn id="80" presetID="24" presetClass="entr" presetSubtype="0" fill="hold" nodeType="clickEffect">
                                  <p:stCondLst>
                                    <p:cond delay="0"/>
                                  </p:stCondLst>
                                  <p:childTnLst>
                                    <p:set>
                                      <p:cBhvr>
                                        <p:cTn id="81" dur="1" fill="hold">
                                          <p:stCondLst>
                                            <p:cond delay="0"/>
                                          </p:stCondLst>
                                        </p:cTn>
                                        <p:tgtEl>
                                          <p:spTgt spid="73"/>
                                        </p:tgtEl>
                                        <p:attrNameLst>
                                          <p:attrName>style.visibility</p:attrName>
                                        </p:attrNameLst>
                                      </p:cBhvr>
                                      <p:to>
                                        <p:strVal val="visible"/>
                                      </p:to>
                                    </p:set>
                                    <p:anim to="" calcmode="lin" valueType="num">
                                      <p:cBhvr>
                                        <p:cTn id="82" dur="1" fill="hold"/>
                                        <p:tgtEl>
                                          <p:spTgt spid="73"/>
                                        </p:tgtEl>
                                        <p:attrNameLst>
                                          <p:attrName/>
                                        </p:attrNameLst>
                                      </p:cBhvr>
                                    </p:anim>
                                  </p:childTnLst>
                                </p:cTn>
                              </p:par>
                            </p:childTnLst>
                          </p:cTn>
                        </p:par>
                      </p:childTnLst>
                    </p:cTn>
                  </p:par>
                  <p:par>
                    <p:cTn id="83" fill="hold">
                      <p:stCondLst>
                        <p:cond delay="indefinite"/>
                      </p:stCondLst>
                      <p:childTnLst>
                        <p:par>
                          <p:cTn id="84" fill="hold">
                            <p:stCondLst>
                              <p:cond delay="0"/>
                            </p:stCondLst>
                            <p:childTnLst>
                              <p:par>
                                <p:cTn id="85" presetID="24" presetClass="entr" presetSubtype="0" fill="hold" nodeType="clickEffect">
                                  <p:stCondLst>
                                    <p:cond delay="0"/>
                                  </p:stCondLst>
                                  <p:childTnLst>
                                    <p:set>
                                      <p:cBhvr>
                                        <p:cTn id="86" dur="1" fill="hold">
                                          <p:stCondLst>
                                            <p:cond delay="0"/>
                                          </p:stCondLst>
                                        </p:cTn>
                                        <p:tgtEl>
                                          <p:spTgt spid="81"/>
                                        </p:tgtEl>
                                        <p:attrNameLst>
                                          <p:attrName>style.visibility</p:attrName>
                                        </p:attrNameLst>
                                      </p:cBhvr>
                                      <p:to>
                                        <p:strVal val="visible"/>
                                      </p:to>
                                    </p:set>
                                    <p:anim to="" calcmode="lin" valueType="num">
                                      <p:cBhvr>
                                        <p:cTn id="87" dur="1" fill="hold"/>
                                        <p:tgtEl>
                                          <p:spTgt spid="81"/>
                                        </p:tgtEl>
                                        <p:attrNameLst>
                                          <p:attrName/>
                                        </p:attrNameLst>
                                      </p:cBhvr>
                                    </p:anim>
                                  </p:childTnLst>
                                </p:cTn>
                              </p:par>
                            </p:childTnLst>
                          </p:cTn>
                        </p:par>
                      </p:childTnLst>
                    </p:cTn>
                  </p:par>
                  <p:par>
                    <p:cTn id="88" fill="hold">
                      <p:stCondLst>
                        <p:cond delay="indefinite"/>
                      </p:stCondLst>
                      <p:childTnLst>
                        <p:par>
                          <p:cTn id="89" fill="hold">
                            <p:stCondLst>
                              <p:cond delay="0"/>
                            </p:stCondLst>
                            <p:childTnLst>
                              <p:par>
                                <p:cTn id="90" presetID="24" presetClass="entr" presetSubtype="0" fill="hold" nodeType="clickEffect">
                                  <p:stCondLst>
                                    <p:cond delay="0"/>
                                  </p:stCondLst>
                                  <p:childTnLst>
                                    <p:set>
                                      <p:cBhvr>
                                        <p:cTn id="91" dur="1" fill="hold">
                                          <p:stCondLst>
                                            <p:cond delay="0"/>
                                          </p:stCondLst>
                                        </p:cTn>
                                        <p:tgtEl>
                                          <p:spTgt spid="85"/>
                                        </p:tgtEl>
                                        <p:attrNameLst>
                                          <p:attrName>style.visibility</p:attrName>
                                        </p:attrNameLst>
                                      </p:cBhvr>
                                      <p:to>
                                        <p:strVal val="visible"/>
                                      </p:to>
                                    </p:set>
                                    <p:anim to="" calcmode="lin" valueType="num">
                                      <p:cBhvr>
                                        <p:cTn id="92" dur="1" fill="hold"/>
                                        <p:tgtEl>
                                          <p:spTgt spid="85"/>
                                        </p:tgtEl>
                                        <p:attrNameLst>
                                          <p:attrName/>
                                        </p:attrNameLst>
                                      </p:cBhvr>
                                    </p:anim>
                                  </p:childTnLst>
                                </p:cTn>
                              </p:par>
                            </p:childTnLst>
                          </p:cTn>
                        </p:par>
                      </p:childTnLst>
                    </p:cTn>
                  </p:par>
                  <p:par>
                    <p:cTn id="93" fill="hold">
                      <p:stCondLst>
                        <p:cond delay="indefinite"/>
                      </p:stCondLst>
                      <p:childTnLst>
                        <p:par>
                          <p:cTn id="94" fill="hold">
                            <p:stCondLst>
                              <p:cond delay="0"/>
                            </p:stCondLst>
                            <p:childTnLst>
                              <p:par>
                                <p:cTn id="95" presetID="24" presetClass="entr" presetSubtype="0" fill="hold" nodeType="clickEffect">
                                  <p:stCondLst>
                                    <p:cond delay="0"/>
                                  </p:stCondLst>
                                  <p:childTnLst>
                                    <p:set>
                                      <p:cBhvr>
                                        <p:cTn id="96" dur="1" fill="hold">
                                          <p:stCondLst>
                                            <p:cond delay="0"/>
                                          </p:stCondLst>
                                        </p:cTn>
                                        <p:tgtEl>
                                          <p:spTgt spid="92"/>
                                        </p:tgtEl>
                                        <p:attrNameLst>
                                          <p:attrName>style.visibility</p:attrName>
                                        </p:attrNameLst>
                                      </p:cBhvr>
                                      <p:to>
                                        <p:strVal val="visible"/>
                                      </p:to>
                                    </p:set>
                                    <p:anim to="" calcmode="lin" valueType="num">
                                      <p:cBhvr>
                                        <p:cTn id="97" dur="1" fill="hold"/>
                                        <p:tgtEl>
                                          <p:spTgt spid="92"/>
                                        </p:tgtEl>
                                        <p:attrNameLst>
                                          <p:attrName/>
                                        </p:attrNameLst>
                                      </p:cBhvr>
                                    </p:anim>
                                  </p:childTnLst>
                                </p:cTn>
                              </p:par>
                            </p:childTnLst>
                          </p:cTn>
                        </p:par>
                      </p:childTnLst>
                    </p:cTn>
                  </p:par>
                  <p:par>
                    <p:cTn id="98" fill="hold">
                      <p:stCondLst>
                        <p:cond delay="indefinite"/>
                      </p:stCondLst>
                      <p:childTnLst>
                        <p:par>
                          <p:cTn id="99" fill="hold">
                            <p:stCondLst>
                              <p:cond delay="0"/>
                            </p:stCondLst>
                            <p:childTnLst>
                              <p:par>
                                <p:cTn id="100" presetID="3" presetClass="entr" presetSubtype="10" fill="hold" nodeType="clickEffect">
                                  <p:stCondLst>
                                    <p:cond delay="0"/>
                                  </p:stCondLst>
                                  <p:childTnLst>
                                    <p:set>
                                      <p:cBhvr>
                                        <p:cTn id="101" dur="1" fill="hold">
                                          <p:stCondLst>
                                            <p:cond delay="0"/>
                                          </p:stCondLst>
                                        </p:cTn>
                                        <p:tgtEl>
                                          <p:spTgt spid="96"/>
                                        </p:tgtEl>
                                        <p:attrNameLst>
                                          <p:attrName>style.visibility</p:attrName>
                                        </p:attrNameLst>
                                      </p:cBhvr>
                                      <p:to>
                                        <p:strVal val="visible"/>
                                      </p:to>
                                    </p:set>
                                    <p:animEffect transition="in" filter="blinds(horizontal)">
                                      <p:cBhvr>
                                        <p:cTn id="102" dur="500"/>
                                        <p:tgtEl>
                                          <p:spTgt spid="96"/>
                                        </p:tgtEl>
                                      </p:cBhvr>
                                    </p:animEffect>
                                  </p:childTnLst>
                                </p:cTn>
                              </p:par>
                            </p:childTnLst>
                          </p:cTn>
                        </p:par>
                      </p:childTnLst>
                    </p:cTn>
                  </p:par>
                  <p:par>
                    <p:cTn id="103" fill="hold">
                      <p:stCondLst>
                        <p:cond delay="indefinite"/>
                      </p:stCondLst>
                      <p:childTnLst>
                        <p:par>
                          <p:cTn id="104" fill="hold">
                            <p:stCondLst>
                              <p:cond delay="0"/>
                            </p:stCondLst>
                            <p:childTnLst>
                              <p:par>
                                <p:cTn id="105" presetID="24" presetClass="entr" presetSubtype="0" fill="hold" nodeType="clickEffect">
                                  <p:stCondLst>
                                    <p:cond delay="0"/>
                                  </p:stCondLst>
                                  <p:childTnLst>
                                    <p:set>
                                      <p:cBhvr>
                                        <p:cTn id="106" dur="1" fill="hold">
                                          <p:stCondLst>
                                            <p:cond delay="0"/>
                                          </p:stCondLst>
                                        </p:cTn>
                                        <p:tgtEl>
                                          <p:spTgt spid="102"/>
                                        </p:tgtEl>
                                        <p:attrNameLst>
                                          <p:attrName>style.visibility</p:attrName>
                                        </p:attrNameLst>
                                      </p:cBhvr>
                                      <p:to>
                                        <p:strVal val="visible"/>
                                      </p:to>
                                    </p:set>
                                    <p:anim to="" calcmode="lin" valueType="num">
                                      <p:cBhvr>
                                        <p:cTn id="107" dur="1" fill="hold"/>
                                        <p:tgtEl>
                                          <p:spTgt spid="102"/>
                                        </p:tgtEl>
                                        <p:attrNameLst>
                                          <p:attrName/>
                                        </p:attrNameLst>
                                      </p:cBhvr>
                                    </p:anim>
                                  </p:childTnLst>
                                </p:cTn>
                              </p:par>
                            </p:childTnLst>
                          </p:cTn>
                        </p:par>
                      </p:childTnLst>
                    </p:cTn>
                  </p:par>
                  <p:par>
                    <p:cTn id="108" fill="hold">
                      <p:stCondLst>
                        <p:cond delay="indefinite"/>
                      </p:stCondLst>
                      <p:childTnLst>
                        <p:par>
                          <p:cTn id="109" fill="hold">
                            <p:stCondLst>
                              <p:cond delay="0"/>
                            </p:stCondLst>
                            <p:childTnLst>
                              <p:par>
                                <p:cTn id="110" presetID="24" presetClass="entr" presetSubtype="0" fill="hold" nodeType="clickEffect">
                                  <p:stCondLst>
                                    <p:cond delay="0"/>
                                  </p:stCondLst>
                                  <p:childTnLst>
                                    <p:set>
                                      <p:cBhvr>
                                        <p:cTn id="111" dur="1" fill="hold">
                                          <p:stCondLst>
                                            <p:cond delay="0"/>
                                          </p:stCondLst>
                                        </p:cTn>
                                        <p:tgtEl>
                                          <p:spTgt spid="106"/>
                                        </p:tgtEl>
                                        <p:attrNameLst>
                                          <p:attrName>style.visibility</p:attrName>
                                        </p:attrNameLst>
                                      </p:cBhvr>
                                      <p:to>
                                        <p:strVal val="visible"/>
                                      </p:to>
                                    </p:set>
                                    <p:anim to="" calcmode="lin" valueType="num">
                                      <p:cBhvr>
                                        <p:cTn id="112" dur="1" fill="hold"/>
                                        <p:tgtEl>
                                          <p:spTgt spid="106"/>
                                        </p:tgtEl>
                                        <p:attrNameLst>
                                          <p:attrName/>
                                        </p:attrNameLst>
                                      </p:cBhvr>
                                    </p:anim>
                                  </p:childTnLst>
                                </p:cTn>
                              </p:par>
                            </p:childTnLst>
                          </p:cTn>
                        </p:par>
                      </p:childTnLst>
                    </p:cTn>
                  </p:par>
                  <p:par>
                    <p:cTn id="113" fill="hold">
                      <p:stCondLst>
                        <p:cond delay="indefinite"/>
                      </p:stCondLst>
                      <p:childTnLst>
                        <p:par>
                          <p:cTn id="114" fill="hold">
                            <p:stCondLst>
                              <p:cond delay="0"/>
                            </p:stCondLst>
                            <p:childTnLst>
                              <p:par>
                                <p:cTn id="115" presetID="24" presetClass="entr" presetSubtype="0" fill="hold" grpId="0" nodeType="clickEffect">
                                  <p:stCondLst>
                                    <p:cond delay="0"/>
                                  </p:stCondLst>
                                  <p:childTnLst>
                                    <p:set>
                                      <p:cBhvr>
                                        <p:cTn id="116" dur="1" fill="hold">
                                          <p:stCondLst>
                                            <p:cond delay="0"/>
                                          </p:stCondLst>
                                        </p:cTn>
                                        <p:tgtEl>
                                          <p:spTgt spid="110"/>
                                        </p:tgtEl>
                                        <p:attrNameLst>
                                          <p:attrName>style.visibility</p:attrName>
                                        </p:attrNameLst>
                                      </p:cBhvr>
                                      <p:to>
                                        <p:strVal val="visible"/>
                                      </p:to>
                                    </p:set>
                                    <p:anim to="" calcmode="lin" valueType="num">
                                      <p:cBhvr>
                                        <p:cTn id="117" dur="1" fill="hold"/>
                                        <p:tgtEl>
                                          <p:spTgt spid="110"/>
                                        </p:tgtEl>
                                        <p:attrNameLst>
                                          <p:attrName/>
                                        </p:attrNameLst>
                                      </p:cBhvr>
                                    </p:anim>
                                  </p:childTnLst>
                                </p:cTn>
                              </p:par>
                            </p:childTnLst>
                          </p:cTn>
                        </p:par>
                      </p:childTnLst>
                    </p:cTn>
                  </p:par>
                  <p:par>
                    <p:cTn id="118" fill="hold">
                      <p:stCondLst>
                        <p:cond delay="indefinite"/>
                      </p:stCondLst>
                      <p:childTnLst>
                        <p:par>
                          <p:cTn id="119" fill="hold">
                            <p:stCondLst>
                              <p:cond delay="0"/>
                            </p:stCondLst>
                            <p:childTnLst>
                              <p:par>
                                <p:cTn id="120" presetID="24" presetClass="entr" presetSubtype="0" fill="hold" grpId="0" nodeType="clickEffect">
                                  <p:stCondLst>
                                    <p:cond delay="0"/>
                                  </p:stCondLst>
                                  <p:childTnLst>
                                    <p:set>
                                      <p:cBhvr>
                                        <p:cTn id="121" dur="1" fill="hold">
                                          <p:stCondLst>
                                            <p:cond delay="0"/>
                                          </p:stCondLst>
                                        </p:cTn>
                                        <p:tgtEl>
                                          <p:spTgt spid="111"/>
                                        </p:tgtEl>
                                        <p:attrNameLst>
                                          <p:attrName>style.visibility</p:attrName>
                                        </p:attrNameLst>
                                      </p:cBhvr>
                                      <p:to>
                                        <p:strVal val="visible"/>
                                      </p:to>
                                    </p:set>
                                    <p:anim to="" calcmode="lin" valueType="num">
                                      <p:cBhvr>
                                        <p:cTn id="122" dur="1" fill="hold"/>
                                        <p:tgtEl>
                                          <p:spTgt spid="111"/>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3" grpId="0"/>
      <p:bldP spid="16" grpId="0"/>
      <p:bldP spid="110" grpId="0"/>
      <p:bldP spid="1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blipFill>
            <a:blip r:embed="rId2" cstate="print"/>
            <a:tile tx="0" ty="0" sx="100000" sy="100000" flip="none" algn="tl"/>
          </a:blipFill>
        </p:spPr>
        <p:txBody>
          <a:bodyPr>
            <a:normAutofit fontScale="92500" lnSpcReduction="20000"/>
          </a:bodyPr>
          <a:lstStyle/>
          <a:p>
            <a:pPr>
              <a:buNone/>
            </a:pPr>
            <a:r>
              <a:rPr lang="es-CO" dirty="0" smtClean="0"/>
              <a:t>    Cuando usted y yo, permitimos ser utilizados por el Espíritu Santo se realizará lo siguiente:</a:t>
            </a:r>
          </a:p>
          <a:p>
            <a:pPr marL="514350" indent="-514350">
              <a:buNone/>
            </a:pPr>
            <a:endParaRPr lang="es-CO" dirty="0" smtClean="0"/>
          </a:p>
          <a:p>
            <a:pPr marL="514350" indent="-514350">
              <a:buNone/>
            </a:pPr>
            <a:r>
              <a:rPr lang="es-CO" dirty="0" smtClean="0"/>
              <a:t>1.   Habrá amor en la iglesia para todos los hermanos.</a:t>
            </a:r>
          </a:p>
          <a:p>
            <a:pPr marL="514350" indent="-514350">
              <a:buNone/>
            </a:pPr>
            <a:r>
              <a:rPr lang="es-CO" dirty="0" smtClean="0"/>
              <a:t>2.   Colocaremos a Dios en primer lugar y a nuestro prójimo en segundo lugar, y nosotros quedaremos ocupando el tercer lugar.</a:t>
            </a:r>
          </a:p>
          <a:p>
            <a:pPr marL="514350" indent="-514350">
              <a:buNone/>
            </a:pPr>
            <a:r>
              <a:rPr lang="es-CO" dirty="0" smtClean="0"/>
              <a:t>3.   Seremos fieles en traer los diezmos y las ofrendas al “alfolí”</a:t>
            </a:r>
            <a:r>
              <a:rPr lang="es-CO" dirty="0" smtClean="0">
                <a:solidFill>
                  <a:srgbClr val="FF0000"/>
                </a:solidFill>
              </a:rPr>
              <a:t> (Mal.3:10).</a:t>
            </a:r>
          </a:p>
          <a:p>
            <a:pPr marL="514350" indent="-514350">
              <a:buNone/>
            </a:pPr>
            <a:r>
              <a:rPr lang="es-CO" dirty="0" smtClean="0"/>
              <a:t>4.   Estaremos dispuestos a asistir a todos los programas de la iglesia.</a:t>
            </a:r>
          </a:p>
          <a:p>
            <a:pPr marL="514350" indent="-514350">
              <a:buNone/>
            </a:pPr>
            <a:r>
              <a:rPr lang="es-CO" dirty="0" smtClean="0"/>
              <a:t>5.   Y siempre diremos “si” cuando Dios nos llame a participar en alguno de los cargos de la iglesia. </a:t>
            </a:r>
          </a:p>
          <a:p>
            <a:pPr marL="514350" indent="-514350">
              <a:buAutoNum type="arabicPeriod"/>
            </a:pP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3">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p:cTn id="49"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472608" cy="4608512"/>
          </a:xfrm>
        </p:spPr>
        <p:txBody>
          <a:bodyPr>
            <a:normAutofit fontScale="92500" lnSpcReduction="20000"/>
          </a:bodyPr>
          <a:lstStyle/>
          <a:p>
            <a:pPr algn="ctr">
              <a:buNone/>
            </a:pPr>
            <a:r>
              <a:rPr lang="es-CO" b="1" dirty="0" smtClean="0">
                <a:solidFill>
                  <a:srgbClr val="0070C0"/>
                </a:solidFill>
              </a:rPr>
              <a:t>   </a:t>
            </a:r>
          </a:p>
          <a:p>
            <a:pPr algn="ctr">
              <a:buNone/>
            </a:pPr>
            <a:r>
              <a:rPr lang="es-CO" b="1" dirty="0" smtClean="0">
                <a:solidFill>
                  <a:srgbClr val="0070C0"/>
                </a:solidFill>
              </a:rPr>
              <a:t> </a:t>
            </a:r>
            <a:r>
              <a:rPr lang="es-CO" dirty="0" smtClean="0"/>
              <a:t>Solamente cuando usted y yo</a:t>
            </a:r>
            <a:r>
              <a:rPr lang="es-CO" b="1" dirty="0" smtClean="0">
                <a:solidFill>
                  <a:srgbClr val="0070C0"/>
                </a:solidFill>
              </a:rPr>
              <a:t> </a:t>
            </a:r>
            <a:r>
              <a:rPr lang="es-CO" dirty="0" smtClean="0"/>
              <a:t>experimentemos realmente lo que es -</a:t>
            </a:r>
            <a:r>
              <a:rPr lang="es-CO" b="1" dirty="0" smtClean="0">
                <a:solidFill>
                  <a:srgbClr val="0070C0"/>
                </a:solidFill>
              </a:rPr>
              <a:t>humildad, amabilidad, paciencia </a:t>
            </a:r>
            <a:r>
              <a:rPr lang="es-CO" dirty="0" smtClean="0"/>
              <a:t>y</a:t>
            </a:r>
            <a:r>
              <a:rPr lang="es-CO" b="1" dirty="0" smtClean="0">
                <a:solidFill>
                  <a:srgbClr val="0070C0"/>
                </a:solidFill>
              </a:rPr>
              <a:t> amor-</a:t>
            </a:r>
            <a:r>
              <a:rPr lang="es-CO" dirty="0" smtClean="0"/>
              <a:t>habrá</a:t>
            </a:r>
            <a:r>
              <a:rPr lang="es-CO" b="1" dirty="0" smtClean="0">
                <a:solidFill>
                  <a:srgbClr val="0070C0"/>
                </a:solidFill>
              </a:rPr>
              <a:t> armonía, unidad</a:t>
            </a:r>
            <a:r>
              <a:rPr lang="es-CO" dirty="0" smtClean="0"/>
              <a:t> y</a:t>
            </a:r>
            <a:r>
              <a:rPr lang="es-CO" b="1" dirty="0" smtClean="0">
                <a:solidFill>
                  <a:srgbClr val="0070C0"/>
                </a:solidFill>
              </a:rPr>
              <a:t> paz </a:t>
            </a:r>
            <a:r>
              <a:rPr lang="es-CO" dirty="0" smtClean="0"/>
              <a:t>en la iglesia, y el mundo creerá que esta es la iglesia de Dios, y no solamente eso, sino que el mundo será evangelizado rápidamente y Cristo vendrá en gloria por su iglesia.</a:t>
            </a:r>
          </a:p>
          <a:p>
            <a:pPr algn="ctr">
              <a:buNone/>
            </a:pPr>
            <a:endParaRPr lang="es-CO" dirty="0" smtClean="0"/>
          </a:p>
        </p:txBody>
      </p:sp>
      <p:sp>
        <p:nvSpPr>
          <p:cNvPr id="4" name="3 Rectángulo"/>
          <p:cNvSpPr/>
          <p:nvPr/>
        </p:nvSpPr>
        <p:spPr>
          <a:xfrm>
            <a:off x="323528" y="5589240"/>
            <a:ext cx="8424936" cy="1077218"/>
          </a:xfrm>
          <a:prstGeom prst="rect">
            <a:avLst/>
          </a:prstGeom>
          <a:solidFill>
            <a:srgbClr val="FFC000"/>
          </a:solidFill>
        </p:spPr>
        <p:txBody>
          <a:bodyPr wrap="square">
            <a:spAutoFit/>
          </a:bodyPr>
          <a:lstStyle/>
          <a:p>
            <a:pPr algn="ctr">
              <a:buNone/>
            </a:pPr>
            <a:r>
              <a:rPr lang="es-CO" dirty="0" smtClean="0"/>
              <a:t> </a:t>
            </a:r>
            <a:r>
              <a:rPr lang="es-CO" sz="3200" dirty="0" smtClean="0"/>
              <a:t>Que Dios le bendiga ricamente es mi oración, Amen.  </a:t>
            </a:r>
            <a:endParaRPr lang="es-CO" sz="3200" dirty="0"/>
          </a:p>
        </p:txBody>
      </p:sp>
      <p:pic>
        <p:nvPicPr>
          <p:cNvPr id="1026" name="Picture 2" descr="http://t3.gstatic.com/images?q=tbn:ANd9GcRZklboDysQaDH82MnOGRnrpzM-rsNPQl5zHsqEPNkuKqv_plJY"/>
          <p:cNvPicPr>
            <a:picLocks noChangeAspect="1" noChangeArrowheads="1"/>
          </p:cNvPicPr>
          <p:nvPr/>
        </p:nvPicPr>
        <p:blipFill>
          <a:blip r:embed="rId2" cstate="print"/>
          <a:srcRect/>
          <a:stretch>
            <a:fillRect/>
          </a:stretch>
        </p:blipFill>
        <p:spPr bwMode="auto">
          <a:xfrm>
            <a:off x="5868144" y="476672"/>
            <a:ext cx="3096344" cy="46085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1739</TotalTime>
  <Words>2948</Words>
  <Application>Microsoft Office PowerPoint</Application>
  <PresentationFormat>Presentación en pantalla (4:3)</PresentationFormat>
  <Paragraphs>162</Paragraphs>
  <Slides>39</Slides>
  <Notes>0</Notes>
  <HiddenSlides>0</HiddenSlides>
  <MMClips>0</MMClips>
  <ScaleCrop>false</ScaleCrop>
  <HeadingPairs>
    <vt:vector size="4" baseType="variant">
      <vt:variant>
        <vt:lpstr>Tema</vt:lpstr>
      </vt:variant>
      <vt:variant>
        <vt:i4>1</vt:i4>
      </vt:variant>
      <vt:variant>
        <vt:lpstr>Títulos de diapositiva</vt:lpstr>
      </vt:variant>
      <vt:variant>
        <vt:i4>39</vt:i4>
      </vt:variant>
    </vt:vector>
  </HeadingPairs>
  <TitlesOfParts>
    <vt:vector size="40" baseType="lpstr">
      <vt:lpstr>Tema de Office</vt:lpstr>
      <vt:lpstr>UNIDAD  EN CRISTO</vt:lpstr>
      <vt:lpstr>Diapositiva 2</vt:lpstr>
      <vt:lpstr>Diapositiva 3</vt:lpstr>
      <vt:lpstr>La fe de la iglesia está fundada sobre la Biblia y el Espíritu de Profecía.</vt:lpstr>
      <vt:lpstr>Diapositiva 5</vt:lpstr>
      <vt:lpstr>La clave dofa</vt:lpstr>
      <vt:lpstr>Diapositiva 7</vt:lpstr>
      <vt:lpstr>Diapositiva 8</vt:lpstr>
      <vt:lpstr>Diapositiva 9</vt:lpstr>
      <vt:lpstr>Diapositiva 10</vt:lpstr>
      <vt:lpstr>Diapositiva 11</vt:lpstr>
      <vt:lpstr>Diapositiva 12</vt:lpstr>
      <vt:lpstr>Diapositiva 13</vt:lpstr>
      <vt:lpstr>Diapositiva 14</vt:lpstr>
      <vt:lpstr>Diapositiva 15</vt:lpstr>
      <vt:lpstr>¿Cuál era la petición central de Jesús en su oración?</vt:lpstr>
      <vt:lpstr>Diapositiva 17</vt:lpstr>
      <vt:lpstr>Diapositiva 18</vt:lpstr>
      <vt:lpstr>  PABLO  ENUMERA CUATRO VIRTUDES PARA LOGRAR LA UNIDAD  </vt:lpstr>
      <vt:lpstr>Diapositiva 20</vt:lpstr>
      <vt:lpstr>Diapositiva 21</vt:lpstr>
      <vt:lpstr>Diapositiva 22</vt:lpstr>
      <vt:lpstr>Diapositiva 23</vt:lpstr>
      <vt:lpstr>Diapositiva 24</vt:lpstr>
      <vt:lpstr>Diapositiva 25</vt:lpstr>
      <vt:lpstr>Diapositiva 26</vt:lpstr>
      <vt:lpstr>¿A que nos conducen estas cuatro virtudes habiendo obtenido la unidad?</vt:lpstr>
      <vt:lpstr>¿Qué es la paz?</vt:lpstr>
      <vt:lpstr>Diapositiva 29</vt:lpstr>
      <vt:lpstr> ¿Cuál es el mensaje Bíblico? </vt:lpstr>
      <vt:lpstr>Diapositiva 31</vt:lpstr>
      <vt:lpstr>Diapositiva 32</vt:lpstr>
      <vt:lpstr>¿Como se obtiene este crecimiento?</vt:lpstr>
      <vt:lpstr>Diapositiva 34</vt:lpstr>
      <vt:lpstr>Diapositiva 35</vt:lpstr>
      <vt:lpstr>Diapositiva 36</vt:lpstr>
      <vt:lpstr>Diapositiva 37</vt:lpstr>
      <vt:lpstr>Diapositiva 38</vt:lpstr>
      <vt:lpstr>Diapositiva 39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UNIDAD  EN CRISTO</dc:title>
  <dc:creator>FAMILIA FIERRO CH</dc:creator>
  <cp:lastModifiedBy>FAMILIA FIERRO CH</cp:lastModifiedBy>
  <cp:revision>124</cp:revision>
  <dcterms:created xsi:type="dcterms:W3CDTF">2012-01-28T21:39:14Z</dcterms:created>
  <dcterms:modified xsi:type="dcterms:W3CDTF">2012-02-01T20:13:09Z</dcterms:modified>
</cp:coreProperties>
</file>